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2" r:id="rId2"/>
    <p:sldId id="256" r:id="rId3"/>
    <p:sldId id="267" r:id="rId4"/>
    <p:sldId id="259" r:id="rId5"/>
    <p:sldId id="266" r:id="rId6"/>
    <p:sldId id="268" r:id="rId7"/>
    <p:sldId id="269" r:id="rId8"/>
    <p:sldId id="270" r:id="rId9"/>
    <p:sldId id="271" r:id="rId10"/>
    <p:sldId id="260" r:id="rId11"/>
    <p:sldId id="257" r:id="rId12"/>
    <p:sldId id="258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51A"/>
    <a:srgbClr val="041836"/>
    <a:srgbClr val="041B3C"/>
    <a:srgbClr val="FFC3AB"/>
    <a:srgbClr val="E0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373EE-3DB0-4F7E-8CE6-CE92D698848B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9F6B2-BBB6-4CB9-A6DD-4FB342D3C7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18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F7F1-E38E-54C1-3172-9F2865340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CDB77-4C6E-2775-C1F0-2A08CA9EE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3DEF5-1513-42CC-9877-5C25A9F5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9DBBA-1D0C-7C16-FE06-3A2FFCD8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161A9-3C69-9BBB-1492-C1F182F1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59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43AA-D1EE-8FF7-A278-03DFD05B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988E3-AEFD-6E97-CAF7-44EA0B10A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F2F56-7BE4-3584-1C60-90FEA422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8CCCB-C7BD-B048-0272-26F709E3D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EA09A-BE64-A36C-5504-87D5DC0D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8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BB555-6D44-345A-4E1D-611DE7484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BDAE6-AA62-B5A0-BCB2-AA3367BDE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1C10B-B366-7C82-F6FA-E82F9FCC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B305C-B9AD-4E97-F826-2D4A416B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292E0-3906-9E65-0FEA-5A3DEBD0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231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34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19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07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8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9626-E4AB-7FC2-E00C-0A34357F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9FCE0-C716-0E8E-240F-C637A2EAC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8A0AE-73F6-12D1-82C8-27A761EDB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8D8D-F865-81C0-8D71-C5905706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2F854-4D6A-7439-4A8D-F0F2F4AF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80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3FEA-2A93-88D1-48DB-9B19AF775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3D5F3-57AE-E60D-40BD-E0AF8E0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2E1B8-F327-0E1E-9AF9-641BC0E0B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EEA15-833A-3110-FD20-2DF495F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DE628-3749-78F2-47EF-8ED0ED0B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75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9E150-9712-28C1-8E88-691ACD12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D9B3-2788-DD3F-5B9A-87C81A223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A287B-9948-22A5-51CF-2248DF09D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BA800-9134-6040-EAC5-4CA049F52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FEBB7-BB9A-76E6-15EE-64A0C8D9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A0AD4-45F7-470E-DF4E-1B74AD2D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65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B7A3-EEB3-0F49-1353-CEC0B9B6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CC52F-2B64-C7E6-977C-EF632D97D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78119-1BC9-3B7D-2BDD-8858825EE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2761C-4EA3-A84E-FA30-F0B6B46CB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4814E2-9042-1ACE-DB95-4934F6B93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D9942C-9DB1-7F47-4AC0-2B3021D9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37039-4A22-959C-8B53-407BA7F2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42A25E-3EBD-FBF8-3ABA-8E716E3E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50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E4C9-50EA-606C-A1B0-D74F620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29365-B1AD-EBAC-0FA2-E3928CC2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D11F9-E500-488D-DF4A-FC6AD02E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CA8F6-9A44-25D2-BF7B-352F979D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44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8A749A-11FB-2CC7-493E-0D843EDA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7BA5A0-0D47-D9F7-2D29-BD155D68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0E2AA-407E-1ED6-A135-A9D62E85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93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918E0-067C-EA79-2FC4-F2F774E44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3F95D-37C8-8717-686B-C4FC1E66C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00481-D76D-A6CB-84AE-2E5149A64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AAD7B-09D7-9B22-7AF5-253CA431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F4B08-B6EC-D70F-9E11-11CF7E7A3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6BB95-1906-780B-03DE-9A454424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912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0DECF-CB22-1D7A-0D26-DA65E365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5663A-F6A9-394F-735D-3CA630E1C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1747A-E248-3C10-FC01-4584F82D2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D1624-B896-3AA5-7A30-ECF08D72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B3DFD-B637-657B-44DC-BFF00F5D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7E104-DA50-2821-DE83-E0ACEC29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65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4EA44-6898-539F-2B0E-46C42E3C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58805-3A9F-1F88-DCD1-A0EBC2734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A4DBF-69FA-3C9D-4B90-23E0FDBAC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18319-0720-4807-A174-CAF593D54840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CDA5D-CAE2-92AA-C162-4D7C1B6E3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80E5C-EE53-8EF7-7303-7A5F551BB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578F-BF6C-4033-9697-2D7BF68F4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59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CC66CE-5F19-4126-029D-5AA602BE8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92D18-0D14-C9BA-CAF3-7E03E457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40" y="112295"/>
            <a:ext cx="6163520" cy="6625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E347ED-3C23-1E70-C817-CB2D1299B929}"/>
              </a:ext>
            </a:extLst>
          </p:cNvPr>
          <p:cNvSpPr txBox="1"/>
          <p:nvPr/>
        </p:nvSpPr>
        <p:spPr>
          <a:xfrm>
            <a:off x="0" y="1166842"/>
            <a:ext cx="1219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 </a:t>
            </a:r>
          </a:p>
          <a:p>
            <a:pPr algn="ctr"/>
            <a:r>
              <a:rPr lang="en-US" sz="3600" b="1" dirty="0">
                <a:solidFill>
                  <a:srgbClr val="002060"/>
                </a:solidFill>
                <a:latin typeface="Prata" panose="00000500000000000000" pitchFamily="2" charset="0"/>
              </a:rPr>
              <a:t>CITY FLOW</a:t>
            </a:r>
            <a:endParaRPr lang="en-IN" sz="3600" dirty="0">
              <a:solidFill>
                <a:srgbClr val="002060"/>
              </a:solidFill>
              <a:latin typeface="Prata" panose="00000500000000000000" pitchFamily="2" charset="0"/>
            </a:endParaRPr>
          </a:p>
          <a:p>
            <a:pPr algn="ctr"/>
            <a:r>
              <a:rPr lang="en-IN" b="1" dirty="0">
                <a:solidFill>
                  <a:srgbClr val="002060"/>
                </a:solidFill>
                <a:latin typeface="Manrope" pitchFamily="2" charset="0"/>
              </a:rPr>
              <a:t>A Scalable Big Data Framework for Real-Time Analytics in Computing 4.0</a:t>
            </a:r>
            <a:endParaRPr lang="en-IN" dirty="0">
              <a:solidFill>
                <a:srgbClr val="002060"/>
              </a:solidFill>
              <a:latin typeface="Manrope" pitchFamily="2" charset="0"/>
            </a:endParaRPr>
          </a:p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baseline="30000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Priyanshu Mohanty  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  <a:r>
              <a:rPr lang="en-US" dirty="0">
                <a:solidFill>
                  <a:srgbClr val="002060"/>
                </a:solidFill>
              </a:rPr>
              <a:t>Bishnu Prasad Kar  </a:t>
            </a:r>
            <a:r>
              <a:rPr lang="en-US" baseline="30000" dirty="0">
                <a:solidFill>
                  <a:srgbClr val="002060"/>
                </a:solidFill>
              </a:rPr>
              <a:t>3</a:t>
            </a:r>
            <a:r>
              <a:rPr lang="en-US" dirty="0">
                <a:solidFill>
                  <a:srgbClr val="002060"/>
                </a:solidFill>
              </a:rPr>
              <a:t>Mrutunjay Jena </a:t>
            </a:r>
            <a:r>
              <a:rPr lang="en-US" baseline="30000" dirty="0">
                <a:solidFill>
                  <a:srgbClr val="002060"/>
                </a:solidFill>
              </a:rPr>
              <a:t>4</a:t>
            </a:r>
            <a:r>
              <a:rPr lang="en-US" dirty="0">
                <a:solidFill>
                  <a:srgbClr val="002060"/>
                </a:solidFill>
              </a:rPr>
              <a:t>Pragnya Priyadarshini </a:t>
            </a:r>
            <a:r>
              <a:rPr lang="en-US" dirty="0" err="1">
                <a:solidFill>
                  <a:srgbClr val="002060"/>
                </a:solidFill>
              </a:rPr>
              <a:t>Upadhyaa</a:t>
            </a:r>
            <a:endParaRPr lang="en-IN" dirty="0">
              <a:solidFill>
                <a:srgbClr val="002060"/>
              </a:solidFill>
            </a:endParaRPr>
          </a:p>
          <a:p>
            <a:pPr algn="ctr"/>
            <a:r>
              <a:rPr lang="en-IN" dirty="0">
                <a:solidFill>
                  <a:srgbClr val="002060"/>
                </a:solidFill>
              </a:rPr>
              <a:t>Department of Computer Science &amp; Engineering</a:t>
            </a:r>
          </a:p>
          <a:p>
            <a:pPr algn="ctr"/>
            <a:r>
              <a:rPr lang="en-IN" dirty="0">
                <a:solidFill>
                  <a:srgbClr val="002060"/>
                </a:solidFill>
              </a:rPr>
              <a:t>GIET </a:t>
            </a:r>
            <a:r>
              <a:rPr lang="en-IN" dirty="0" err="1">
                <a:solidFill>
                  <a:srgbClr val="002060"/>
                </a:solidFill>
              </a:rPr>
              <a:t>Ghangapatana</a:t>
            </a:r>
            <a:r>
              <a:rPr lang="en-IN" dirty="0">
                <a:solidFill>
                  <a:srgbClr val="002060"/>
                </a:solidFill>
              </a:rPr>
              <a:t>, Bhubaneswar</a:t>
            </a:r>
          </a:p>
          <a:p>
            <a:pPr algn="ctr"/>
            <a:r>
              <a:rPr lang="en-IN" dirty="0">
                <a:solidFill>
                  <a:srgbClr val="002060"/>
                </a:solidFill>
              </a:rPr>
              <a:t> </a:t>
            </a:r>
          </a:p>
          <a:p>
            <a:pPr algn="ctr"/>
            <a:r>
              <a:rPr lang="en-IN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IN" b="1" dirty="0">
                <a:solidFill>
                  <a:srgbClr val="002060"/>
                </a:solidFill>
              </a:rPr>
              <a:t>Presented at: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i="1" dirty="0">
                <a:solidFill>
                  <a:srgbClr val="002060"/>
                </a:solidFill>
              </a:rPr>
              <a:t>2nd National Conference on Computing 4.0 (NCCENGT-2025)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i="1" dirty="0">
                <a:solidFill>
                  <a:srgbClr val="002060"/>
                </a:solidFill>
              </a:rPr>
              <a:t>"Empowering the Next Generation of Technology"</a:t>
            </a:r>
            <a:endParaRPr lang="en-IN" dirty="0">
              <a:solidFill>
                <a:srgbClr val="002060"/>
              </a:solidFill>
            </a:endParaRPr>
          </a:p>
          <a:p>
            <a:pPr algn="ctr"/>
            <a:endParaRPr lang="en-IN" b="1" dirty="0">
              <a:solidFill>
                <a:srgbClr val="002060"/>
              </a:solidFill>
            </a:endParaRPr>
          </a:p>
          <a:p>
            <a:pPr algn="ctr"/>
            <a:r>
              <a:rPr lang="en-IN" b="1" dirty="0">
                <a:solidFill>
                  <a:srgbClr val="002060"/>
                </a:solidFill>
              </a:rPr>
              <a:t>Sponsored by: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i="1" dirty="0">
                <a:solidFill>
                  <a:srgbClr val="002060"/>
                </a:solidFill>
              </a:rPr>
              <a:t>Computer Society of India (CSI)</a:t>
            </a:r>
            <a:endParaRPr lang="en-IN" dirty="0">
              <a:solidFill>
                <a:srgbClr val="002060"/>
              </a:solidFill>
            </a:endParaRPr>
          </a:p>
          <a:p>
            <a:pPr algn="ctr"/>
            <a:endParaRPr lang="en-IN" dirty="0">
              <a:solidFill>
                <a:srgbClr val="002060"/>
              </a:solidFill>
            </a:endParaRPr>
          </a:p>
          <a:p>
            <a:pPr algn="ctr"/>
            <a:r>
              <a:rPr lang="en-IN" dirty="0">
                <a:solidFill>
                  <a:srgbClr val="002060"/>
                </a:solidFill>
              </a:rPr>
              <a:t>September 2025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66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4188B74-6D20-29D0-3C76-FAEF6E8771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63589" y="1304925"/>
            <a:ext cx="5872413" cy="4234877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0CD1EEA-C61D-0E47-B96E-0B9E04AF24D0}"/>
              </a:ext>
            </a:extLst>
          </p:cNvPr>
          <p:cNvSpPr/>
          <p:nvPr/>
        </p:nvSpPr>
        <p:spPr>
          <a:xfrm>
            <a:off x="396835" y="311825"/>
            <a:ext cx="6107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 &amp; Exploratory Data Analysis</a:t>
            </a:r>
            <a:endParaRPr lang="en-US" sz="2600" dirty="0"/>
          </a:p>
        </p:txBody>
      </p:sp>
      <p:sp>
        <p:nvSpPr>
          <p:cNvPr id="4" name="Text 22">
            <a:extLst>
              <a:ext uri="{FF2B5EF4-FFF2-40B4-BE49-F238E27FC236}">
                <a16:creationId xmlns:a16="http://schemas.microsoft.com/office/drawing/2014/main" id="{A1E37787-B0D0-79EF-3833-FD8275CD18B2}"/>
              </a:ext>
            </a:extLst>
          </p:cNvPr>
          <p:cNvSpPr/>
          <p:nvPr/>
        </p:nvSpPr>
        <p:spPr>
          <a:xfrm>
            <a:off x="5937343" y="953737"/>
            <a:ext cx="266902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Exploratory Data Analysis (EDA)</a:t>
            </a:r>
            <a:endParaRPr lang="en-US" sz="13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DE4243D-18AD-FD3F-0313-FEE90E7155BD}"/>
              </a:ext>
            </a:extLst>
          </p:cNvPr>
          <p:cNvSpPr/>
          <p:nvPr/>
        </p:nvSpPr>
        <p:spPr>
          <a:xfrm>
            <a:off x="396835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Preprocessing Steps</a:t>
            </a:r>
            <a:endParaRPr lang="en-US" sz="1300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383A1DD-CC03-9DED-8910-9A9F24D218D8}"/>
              </a:ext>
            </a:extLst>
          </p:cNvPr>
          <p:cNvSpPr/>
          <p:nvPr/>
        </p:nvSpPr>
        <p:spPr>
          <a:xfrm>
            <a:off x="396835" y="1289685"/>
            <a:ext cx="5368647" cy="729139"/>
          </a:xfrm>
          <a:prstGeom prst="roundRect">
            <a:avLst>
              <a:gd name="adj" fmla="val 2333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12B82EFB-77BA-9894-3D4C-AD859D96A226}"/>
              </a:ext>
            </a:extLst>
          </p:cNvPr>
          <p:cNvSpPr/>
          <p:nvPr/>
        </p:nvSpPr>
        <p:spPr>
          <a:xfrm>
            <a:off x="412075" y="1304925"/>
            <a:ext cx="113348" cy="6986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459DA7A-4895-9212-DC0C-5083B712F52A}"/>
              </a:ext>
            </a:extLst>
          </p:cNvPr>
          <p:cNvSpPr/>
          <p:nvPr/>
        </p:nvSpPr>
        <p:spPr>
          <a:xfrm>
            <a:off x="638770" y="1418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Ingestion</a:t>
            </a:r>
            <a:endParaRPr lang="en-US" sz="11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74491FA6-1CC6-9B36-7993-1AF8B4A5B7D3}"/>
              </a:ext>
            </a:extLst>
          </p:cNvPr>
          <p:cNvSpPr/>
          <p:nvPr/>
        </p:nvSpPr>
        <p:spPr>
          <a:xfrm>
            <a:off x="638770" y="1708785"/>
            <a:ext cx="511147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From NYC TLC sources.</a:t>
            </a:r>
            <a:endParaRPr lang="en-US" sz="85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F023DDF8-7293-73CA-276B-26704ED9CA89}"/>
              </a:ext>
            </a:extLst>
          </p:cNvPr>
          <p:cNvSpPr/>
          <p:nvPr/>
        </p:nvSpPr>
        <p:spPr>
          <a:xfrm>
            <a:off x="566857" y="2132171"/>
            <a:ext cx="5198626" cy="680442"/>
          </a:xfrm>
          <a:prstGeom prst="roundRect">
            <a:avLst>
              <a:gd name="adj" fmla="val 2500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8264A80-8B3E-CCFB-29EA-3DE30212B1E3}"/>
              </a:ext>
            </a:extLst>
          </p:cNvPr>
          <p:cNvSpPr/>
          <p:nvPr/>
        </p:nvSpPr>
        <p:spPr>
          <a:xfrm>
            <a:off x="582097" y="2147411"/>
            <a:ext cx="113348" cy="649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2D81F72E-82A9-3C67-49E4-A6226347AC5A}"/>
              </a:ext>
            </a:extLst>
          </p:cNvPr>
          <p:cNvSpPr/>
          <p:nvPr/>
        </p:nvSpPr>
        <p:spPr>
          <a:xfrm>
            <a:off x="808792" y="2260759"/>
            <a:ext cx="173140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Missing Value Imputation</a:t>
            </a:r>
            <a:endParaRPr lang="en-US" sz="110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5278B61B-9ECE-A641-1E20-63ED5968841C}"/>
              </a:ext>
            </a:extLst>
          </p:cNvPr>
          <p:cNvSpPr/>
          <p:nvPr/>
        </p:nvSpPr>
        <p:spPr>
          <a:xfrm>
            <a:off x="736997" y="2925961"/>
            <a:ext cx="5028486" cy="680442"/>
          </a:xfrm>
          <a:prstGeom prst="roundRect">
            <a:avLst>
              <a:gd name="adj" fmla="val 2500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254B3F7B-F153-68FB-7057-481530800EAC}"/>
              </a:ext>
            </a:extLst>
          </p:cNvPr>
          <p:cNvSpPr/>
          <p:nvPr/>
        </p:nvSpPr>
        <p:spPr>
          <a:xfrm>
            <a:off x="752237" y="2941201"/>
            <a:ext cx="113348" cy="649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7A6FC8E6-F4D3-F66F-4BA4-A70F52191AA4}"/>
              </a:ext>
            </a:extLst>
          </p:cNvPr>
          <p:cNvSpPr/>
          <p:nvPr/>
        </p:nvSpPr>
        <p:spPr>
          <a:xfrm>
            <a:off x="978932" y="3054548"/>
            <a:ext cx="196417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Outlier Detection &amp; Removal</a:t>
            </a:r>
            <a:endParaRPr lang="en-US" sz="11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686EA8E8-D3C6-F578-7E38-81895E805264}"/>
              </a:ext>
            </a:extLst>
          </p:cNvPr>
          <p:cNvSpPr/>
          <p:nvPr/>
        </p:nvSpPr>
        <p:spPr>
          <a:xfrm>
            <a:off x="907137" y="3719751"/>
            <a:ext cx="4858345" cy="680442"/>
          </a:xfrm>
          <a:prstGeom prst="roundRect">
            <a:avLst>
              <a:gd name="adj" fmla="val 2500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BE54BE43-C0A6-C24F-BD6A-5E0187728061}"/>
              </a:ext>
            </a:extLst>
          </p:cNvPr>
          <p:cNvSpPr/>
          <p:nvPr/>
        </p:nvSpPr>
        <p:spPr>
          <a:xfrm>
            <a:off x="922377" y="3734991"/>
            <a:ext cx="113348" cy="649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311AC763-DC14-25E1-0E1A-0ED17F5AC138}"/>
              </a:ext>
            </a:extLst>
          </p:cNvPr>
          <p:cNvSpPr/>
          <p:nvPr/>
        </p:nvSpPr>
        <p:spPr>
          <a:xfrm>
            <a:off x="1149072" y="3848338"/>
            <a:ext cx="229874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Extraction &amp; Engineering</a:t>
            </a:r>
            <a:endParaRPr lang="en-US" sz="1100" dirty="0"/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4298B3CB-5431-E4E5-2BEF-A5EBE4225E4F}"/>
              </a:ext>
            </a:extLst>
          </p:cNvPr>
          <p:cNvSpPr/>
          <p:nvPr/>
        </p:nvSpPr>
        <p:spPr>
          <a:xfrm>
            <a:off x="736997" y="4513540"/>
            <a:ext cx="5028486" cy="680442"/>
          </a:xfrm>
          <a:prstGeom prst="roundRect">
            <a:avLst>
              <a:gd name="adj" fmla="val 2500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sp>
      <p:sp>
        <p:nvSpPr>
          <p:cNvPr id="21" name="Shape 16">
            <a:extLst>
              <a:ext uri="{FF2B5EF4-FFF2-40B4-BE49-F238E27FC236}">
                <a16:creationId xmlns:a16="http://schemas.microsoft.com/office/drawing/2014/main" id="{E3B18E0C-D618-AFFE-27C0-0CDBA25CFDA6}"/>
              </a:ext>
            </a:extLst>
          </p:cNvPr>
          <p:cNvSpPr/>
          <p:nvPr/>
        </p:nvSpPr>
        <p:spPr>
          <a:xfrm>
            <a:off x="752237" y="4528780"/>
            <a:ext cx="113348" cy="649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F88C4C2B-84A8-1B60-24F4-EC6B533B8896}"/>
              </a:ext>
            </a:extLst>
          </p:cNvPr>
          <p:cNvSpPr/>
          <p:nvPr/>
        </p:nvSpPr>
        <p:spPr>
          <a:xfrm>
            <a:off x="978932" y="4642128"/>
            <a:ext cx="226421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Validation &amp; Quality Checks</a:t>
            </a:r>
            <a:endParaRPr lang="en-US" sz="110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2862F2EB-6FC1-0D50-7CE9-A970D99DFB26}"/>
              </a:ext>
            </a:extLst>
          </p:cNvPr>
          <p:cNvSpPr/>
          <p:nvPr/>
        </p:nvSpPr>
        <p:spPr>
          <a:xfrm>
            <a:off x="396835" y="5321498"/>
            <a:ext cx="190035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Processing Capabilities</a:t>
            </a:r>
            <a:endParaRPr lang="en-US" sz="1300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768FA00F-63DD-17F4-E17E-10352DBC0821}"/>
              </a:ext>
            </a:extLst>
          </p:cNvPr>
          <p:cNvSpPr/>
          <p:nvPr/>
        </p:nvSpPr>
        <p:spPr>
          <a:xfrm>
            <a:off x="396835" y="5647492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Batch processing</a:t>
            </a: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historical analysis.</a:t>
            </a:r>
            <a:endParaRPr lang="en-US" sz="850" dirty="0"/>
          </a:p>
        </p:txBody>
      </p:sp>
      <p:sp>
        <p:nvSpPr>
          <p:cNvPr id="25" name="Text 20">
            <a:extLst>
              <a:ext uri="{FF2B5EF4-FFF2-40B4-BE49-F238E27FC236}">
                <a16:creationId xmlns:a16="http://schemas.microsoft.com/office/drawing/2014/main" id="{720A3903-BC6C-82C1-7130-A3608F5352EF}"/>
              </a:ext>
            </a:extLst>
          </p:cNvPr>
          <p:cNvSpPr/>
          <p:nvPr/>
        </p:nvSpPr>
        <p:spPr>
          <a:xfrm>
            <a:off x="396835" y="5868591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 processing</a:t>
            </a: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real-time insights.</a:t>
            </a:r>
            <a:endParaRPr lang="en-US" sz="850" dirty="0"/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7B712746-2A0F-3D8E-1457-4FA4DD860D35}"/>
              </a:ext>
            </a:extLst>
          </p:cNvPr>
          <p:cNvSpPr/>
          <p:nvPr/>
        </p:nvSpPr>
        <p:spPr>
          <a:xfrm>
            <a:off x="396835" y="6089690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Distributed computation</a:t>
            </a: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across cluster nodes.</a:t>
            </a:r>
            <a:endParaRPr lang="en-US" sz="850" dirty="0"/>
          </a:p>
        </p:txBody>
      </p:sp>
      <p:sp>
        <p:nvSpPr>
          <p:cNvPr id="27" name="Text 23">
            <a:extLst>
              <a:ext uri="{FF2B5EF4-FFF2-40B4-BE49-F238E27FC236}">
                <a16:creationId xmlns:a16="http://schemas.microsoft.com/office/drawing/2014/main" id="{5EB0EDC3-95AE-DFD6-1FD3-4B2D68E5E8B5}"/>
              </a:ext>
            </a:extLst>
          </p:cNvPr>
          <p:cNvSpPr/>
          <p:nvPr/>
        </p:nvSpPr>
        <p:spPr>
          <a:xfrm>
            <a:off x="5863589" y="5761040"/>
            <a:ext cx="8191262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Trip Distance:</a:t>
            </a:r>
            <a:r>
              <a:rPr lang="en-US" sz="10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00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7.06 miles </a:t>
            </a:r>
            <a:r>
              <a:rPr lang="en-US" sz="1000" b="1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</a:t>
            </a:r>
            <a:r>
              <a:rPr lang="en-US" sz="10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Fare:</a:t>
            </a:r>
            <a:r>
              <a:rPr lang="en-US" sz="10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$17.98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8623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B220949-E4FC-C270-FCC9-7C77AD6F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09" y="3331237"/>
            <a:ext cx="5397736" cy="3022671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EDA4A5E1-89C6-5115-3B28-FFD449F65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754" y="3331237"/>
            <a:ext cx="5397736" cy="3022671"/>
          </a:xfrm>
          <a:prstGeom prst="rect">
            <a:avLst/>
          </a:prstGeom>
        </p:spPr>
      </p:pic>
      <p:sp>
        <p:nvSpPr>
          <p:cNvPr id="7" name="Text 17">
            <a:extLst>
              <a:ext uri="{FF2B5EF4-FFF2-40B4-BE49-F238E27FC236}">
                <a16:creationId xmlns:a16="http://schemas.microsoft.com/office/drawing/2014/main" id="{93BF5B73-8BCB-5414-E70F-099AB13246F9}"/>
              </a:ext>
            </a:extLst>
          </p:cNvPr>
          <p:cNvSpPr/>
          <p:nvPr/>
        </p:nvSpPr>
        <p:spPr>
          <a:xfrm>
            <a:off x="616469" y="6521197"/>
            <a:ext cx="5171296" cy="23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anrope" charset="0"/>
                <a:ea typeface="Inter" pitchFamily="34" charset="-122"/>
                <a:cs typeface="Inter" pitchFamily="34" charset="-120"/>
              </a:rPr>
              <a:t>Figure 2: Trip Distribution by Hour of Day, showing the peak at 6 PM.</a:t>
            </a:r>
            <a:endParaRPr lang="en-US" sz="1050" dirty="0">
              <a:latin typeface="Manrope" charset="0"/>
            </a:endParaRPr>
          </a:p>
        </p:txBody>
      </p:sp>
      <p:sp>
        <p:nvSpPr>
          <p:cNvPr id="8" name="Text 18">
            <a:extLst>
              <a:ext uri="{FF2B5EF4-FFF2-40B4-BE49-F238E27FC236}">
                <a16:creationId xmlns:a16="http://schemas.microsoft.com/office/drawing/2014/main" id="{0C910160-F475-2C6B-DF5E-9E7FDE715C9C}"/>
              </a:ext>
            </a:extLst>
          </p:cNvPr>
          <p:cNvSpPr/>
          <p:nvPr/>
        </p:nvSpPr>
        <p:spPr>
          <a:xfrm>
            <a:off x="6404234" y="6521197"/>
            <a:ext cx="5171296" cy="23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anrope" charset="0"/>
                <a:ea typeface="Inter" pitchFamily="34" charset="-122"/>
                <a:cs typeface="Inter" pitchFamily="34" charset="-120"/>
              </a:rPr>
              <a:t>Figure 3: Average Fare by Hour, indicating higher fares during peak evening hours.</a:t>
            </a:r>
            <a:endParaRPr lang="en-US" sz="1050" dirty="0">
              <a:latin typeface="Manrope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BDC474-F75F-52C5-2A46-EF30E09DA21E}"/>
              </a:ext>
            </a:extLst>
          </p:cNvPr>
          <p:cNvGrpSpPr/>
          <p:nvPr/>
        </p:nvGrpSpPr>
        <p:grpSpPr>
          <a:xfrm>
            <a:off x="478631" y="375999"/>
            <a:ext cx="11247859" cy="2787949"/>
            <a:chOff x="478631" y="375999"/>
            <a:chExt cx="13673138" cy="3586044"/>
          </a:xfrm>
        </p:grpSpPr>
        <p:sp>
          <p:nvSpPr>
            <p:cNvPr id="10" name="Text 0">
              <a:extLst>
                <a:ext uri="{FF2B5EF4-FFF2-40B4-BE49-F238E27FC236}">
                  <a16:creationId xmlns:a16="http://schemas.microsoft.com/office/drawing/2014/main" id="{893B3EE6-3B2B-F948-1F1C-35386D2D05F3}"/>
                </a:ext>
              </a:extLst>
            </p:cNvPr>
            <p:cNvSpPr/>
            <p:nvPr/>
          </p:nvSpPr>
          <p:spPr>
            <a:xfrm>
              <a:off x="478631" y="375999"/>
              <a:ext cx="2938105" cy="2563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3000" b="1" dirty="0">
                  <a:solidFill>
                    <a:srgbClr val="000000"/>
                  </a:solidFill>
                  <a:latin typeface="Prata" panose="00000500000000000000" pitchFamily="2" charset="0"/>
                  <a:ea typeface="Inter Bold" pitchFamily="34" charset="-122"/>
                  <a:cs typeface="Inter Bold" pitchFamily="34" charset="-120"/>
                </a:rPr>
                <a:t>Results: Exploratory Analysis</a:t>
              </a:r>
              <a:endParaRPr lang="en-US" sz="3000" dirty="0">
                <a:latin typeface="Prata" panose="00000500000000000000" pitchFamily="2" charset="0"/>
              </a:endParaRPr>
            </a:p>
          </p:txBody>
        </p:sp>
        <p:sp>
          <p:nvSpPr>
            <p:cNvPr id="11" name="Text 1">
              <a:extLst>
                <a:ext uri="{FF2B5EF4-FFF2-40B4-BE49-F238E27FC236}">
                  <a16:creationId xmlns:a16="http://schemas.microsoft.com/office/drawing/2014/main" id="{94968617-8908-D0C7-2DAD-953E41D55798}"/>
                </a:ext>
              </a:extLst>
            </p:cNvPr>
            <p:cNvSpPr/>
            <p:nvPr/>
          </p:nvSpPr>
          <p:spPr>
            <a:xfrm>
              <a:off x="478631" y="905828"/>
              <a:ext cx="13673138" cy="2188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latin typeface="Manrope" charset="0"/>
                  <a:ea typeface="Inter" pitchFamily="34" charset="-122"/>
                  <a:cs typeface="Inter" pitchFamily="34" charset="-120"/>
                </a:rPr>
                <a:t>Initial exploratory data analysis reveals key patterns in NYC taxi trip behavior.</a:t>
              </a:r>
              <a:endParaRPr lang="en-US" sz="1500" dirty="0">
                <a:latin typeface="Manrope" charset="0"/>
              </a:endParaRPr>
            </a:p>
          </p:txBody>
        </p:sp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16063E85-5B64-BD06-4732-6FFB9033B9B2}"/>
                </a:ext>
              </a:extLst>
            </p:cNvPr>
            <p:cNvSpPr/>
            <p:nvPr/>
          </p:nvSpPr>
          <p:spPr>
            <a:xfrm>
              <a:off x="478631" y="1346835"/>
              <a:ext cx="3290054" cy="4512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r>
                <a:rPr lang="en-US" sz="355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6 PM</a:t>
              </a:r>
              <a:endParaRPr lang="en-US" sz="3550" dirty="0"/>
            </a:p>
          </p:txBody>
        </p:sp>
        <p:sp>
          <p:nvSpPr>
            <p:cNvPr id="13" name="Text 3">
              <a:extLst>
                <a:ext uri="{FF2B5EF4-FFF2-40B4-BE49-F238E27FC236}">
                  <a16:creationId xmlns:a16="http://schemas.microsoft.com/office/drawing/2014/main" id="{391A856C-27C2-FC55-FE61-8522093FC154}"/>
                </a:ext>
              </a:extLst>
            </p:cNvPr>
            <p:cNvSpPr/>
            <p:nvPr/>
          </p:nvSpPr>
          <p:spPr>
            <a:xfrm>
              <a:off x="1268968" y="1968937"/>
              <a:ext cx="1709380" cy="2137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Trips Peak</a:t>
              </a:r>
              <a:endParaRPr lang="en-US" sz="1300" dirty="0"/>
            </a:p>
          </p:txBody>
        </p:sp>
        <p:sp>
          <p:nvSpPr>
            <p:cNvPr id="14" name="Text 4">
              <a:extLst>
                <a:ext uri="{FF2B5EF4-FFF2-40B4-BE49-F238E27FC236}">
                  <a16:creationId xmlns:a16="http://schemas.microsoft.com/office/drawing/2014/main" id="{60092225-8452-358C-C8F4-D5DD05F0FB8F}"/>
                </a:ext>
              </a:extLst>
            </p:cNvPr>
            <p:cNvSpPr/>
            <p:nvPr/>
          </p:nvSpPr>
          <p:spPr>
            <a:xfrm>
              <a:off x="478631" y="2264688"/>
              <a:ext cx="3290054" cy="2188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Approximately 2 million trips recorded.</a:t>
              </a:r>
              <a:endParaRPr lang="en-US" sz="1050" dirty="0"/>
            </a:p>
          </p:txBody>
        </p:sp>
        <p:sp>
          <p:nvSpPr>
            <p:cNvPr id="15" name="Text 5">
              <a:extLst>
                <a:ext uri="{FF2B5EF4-FFF2-40B4-BE49-F238E27FC236}">
                  <a16:creationId xmlns:a16="http://schemas.microsoft.com/office/drawing/2014/main" id="{E5C879EA-6371-CC6B-6DCF-08895800D4E5}"/>
                </a:ext>
              </a:extLst>
            </p:cNvPr>
            <p:cNvSpPr/>
            <p:nvPr/>
          </p:nvSpPr>
          <p:spPr>
            <a:xfrm>
              <a:off x="3939540" y="1346835"/>
              <a:ext cx="3290173" cy="4512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r>
                <a:rPr lang="en-US" sz="355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Friday</a:t>
              </a:r>
              <a:endParaRPr lang="en-US" sz="3550" dirty="0"/>
            </a:p>
          </p:txBody>
        </p:sp>
        <p:sp>
          <p:nvSpPr>
            <p:cNvPr id="16" name="Text 6">
              <a:extLst>
                <a:ext uri="{FF2B5EF4-FFF2-40B4-BE49-F238E27FC236}">
                  <a16:creationId xmlns:a16="http://schemas.microsoft.com/office/drawing/2014/main" id="{05D9C4BD-9DD6-9090-C01D-0CE7EAF4DBBE}"/>
                </a:ext>
              </a:extLst>
            </p:cNvPr>
            <p:cNvSpPr/>
            <p:nvPr/>
          </p:nvSpPr>
          <p:spPr>
            <a:xfrm>
              <a:off x="4729877" y="1968937"/>
              <a:ext cx="1709380" cy="2137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Weekday Peak</a:t>
              </a:r>
              <a:endParaRPr lang="en-US" sz="1300" dirty="0"/>
            </a:p>
          </p:txBody>
        </p:sp>
        <p:sp>
          <p:nvSpPr>
            <p:cNvPr id="17" name="Text 7">
              <a:extLst>
                <a:ext uri="{FF2B5EF4-FFF2-40B4-BE49-F238E27FC236}">
                  <a16:creationId xmlns:a16="http://schemas.microsoft.com/office/drawing/2014/main" id="{C23DF675-2971-E298-9841-A8DD2A41EEC9}"/>
                </a:ext>
              </a:extLst>
            </p:cNvPr>
            <p:cNvSpPr/>
            <p:nvPr/>
          </p:nvSpPr>
          <p:spPr>
            <a:xfrm>
              <a:off x="3939540" y="2264688"/>
              <a:ext cx="3290173" cy="2188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Highest activity with 4.4 million trips.</a:t>
              </a:r>
              <a:endParaRPr lang="en-US" sz="1050" dirty="0"/>
            </a:p>
          </p:txBody>
        </p:sp>
        <p:sp>
          <p:nvSpPr>
            <p:cNvPr id="18" name="Text 8">
              <a:extLst>
                <a:ext uri="{FF2B5EF4-FFF2-40B4-BE49-F238E27FC236}">
                  <a16:creationId xmlns:a16="http://schemas.microsoft.com/office/drawing/2014/main" id="{F12D31CA-1E8F-5662-13B8-0A88A9F4D840}"/>
                </a:ext>
              </a:extLst>
            </p:cNvPr>
            <p:cNvSpPr/>
            <p:nvPr/>
          </p:nvSpPr>
          <p:spPr>
            <a:xfrm>
              <a:off x="7400568" y="1346835"/>
              <a:ext cx="3290173" cy="4512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r>
                <a:rPr lang="en-US" sz="355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1.23M</a:t>
              </a:r>
              <a:endParaRPr lang="en-US" sz="3550" dirty="0"/>
            </a:p>
          </p:txBody>
        </p:sp>
        <p:sp>
          <p:nvSpPr>
            <p:cNvPr id="19" name="Text 9">
              <a:extLst>
                <a:ext uri="{FF2B5EF4-FFF2-40B4-BE49-F238E27FC236}">
                  <a16:creationId xmlns:a16="http://schemas.microsoft.com/office/drawing/2014/main" id="{913B11B2-255D-3A36-CDA6-C07F955F1EFB}"/>
                </a:ext>
              </a:extLst>
            </p:cNvPr>
            <p:cNvSpPr/>
            <p:nvPr/>
          </p:nvSpPr>
          <p:spPr>
            <a:xfrm>
              <a:off x="8184594" y="1968937"/>
              <a:ext cx="1722001" cy="2137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Top Location (ID 161)</a:t>
              </a:r>
              <a:endParaRPr lang="en-US" sz="1300" dirty="0"/>
            </a:p>
          </p:txBody>
        </p:sp>
        <p:sp>
          <p:nvSpPr>
            <p:cNvPr id="20" name="Text 10">
              <a:extLst>
                <a:ext uri="{FF2B5EF4-FFF2-40B4-BE49-F238E27FC236}">
                  <a16:creationId xmlns:a16="http://schemas.microsoft.com/office/drawing/2014/main" id="{A85F7E0D-DF72-300B-36DA-086A2D3E7B2E}"/>
                </a:ext>
              </a:extLst>
            </p:cNvPr>
            <p:cNvSpPr/>
            <p:nvPr/>
          </p:nvSpPr>
          <p:spPr>
            <a:xfrm>
              <a:off x="7400568" y="2264688"/>
              <a:ext cx="3290173" cy="2188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Most frequent pickup location.</a:t>
              </a:r>
              <a:endParaRPr lang="en-US" sz="1050" dirty="0"/>
            </a:p>
          </p:txBody>
        </p:sp>
        <p:sp>
          <p:nvSpPr>
            <p:cNvPr id="21" name="Text 11">
              <a:extLst>
                <a:ext uri="{FF2B5EF4-FFF2-40B4-BE49-F238E27FC236}">
                  <a16:creationId xmlns:a16="http://schemas.microsoft.com/office/drawing/2014/main" id="{A5C838BC-8F33-8B40-51D2-5465897658C6}"/>
                </a:ext>
              </a:extLst>
            </p:cNvPr>
            <p:cNvSpPr/>
            <p:nvPr/>
          </p:nvSpPr>
          <p:spPr>
            <a:xfrm>
              <a:off x="10861596" y="1346835"/>
              <a:ext cx="3290173" cy="4512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r>
                <a:rPr lang="en-US" sz="355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7.06</a:t>
              </a:r>
              <a:endParaRPr lang="en-US" sz="3550" dirty="0"/>
            </a:p>
          </p:txBody>
        </p:sp>
        <p:sp>
          <p:nvSpPr>
            <p:cNvPr id="22" name="Text 12">
              <a:extLst>
                <a:ext uri="{FF2B5EF4-FFF2-40B4-BE49-F238E27FC236}">
                  <a16:creationId xmlns:a16="http://schemas.microsoft.com/office/drawing/2014/main" id="{9E4965C8-841D-3A50-C22B-9D800B78D178}"/>
                </a:ext>
              </a:extLst>
            </p:cNvPr>
            <p:cNvSpPr/>
            <p:nvPr/>
          </p:nvSpPr>
          <p:spPr>
            <a:xfrm>
              <a:off x="11651933" y="1968937"/>
              <a:ext cx="1709380" cy="2137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Avg Trip Distance</a:t>
              </a:r>
              <a:endParaRPr lang="en-US" sz="1300" dirty="0"/>
            </a:p>
          </p:txBody>
        </p:sp>
        <p:sp>
          <p:nvSpPr>
            <p:cNvPr id="23" name="Text 13">
              <a:extLst>
                <a:ext uri="{FF2B5EF4-FFF2-40B4-BE49-F238E27FC236}">
                  <a16:creationId xmlns:a16="http://schemas.microsoft.com/office/drawing/2014/main" id="{B5B49143-FE20-8C43-E159-548662F5EA7E}"/>
                </a:ext>
              </a:extLst>
            </p:cNvPr>
            <p:cNvSpPr/>
            <p:nvPr/>
          </p:nvSpPr>
          <p:spPr>
            <a:xfrm>
              <a:off x="10861596" y="2264688"/>
              <a:ext cx="3290173" cy="2188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Miles per trip.</a:t>
              </a:r>
              <a:endParaRPr lang="en-US" sz="1050" dirty="0"/>
            </a:p>
          </p:txBody>
        </p:sp>
        <p:sp>
          <p:nvSpPr>
            <p:cNvPr id="24" name="Text 14">
              <a:extLst>
                <a:ext uri="{FF2B5EF4-FFF2-40B4-BE49-F238E27FC236}">
                  <a16:creationId xmlns:a16="http://schemas.microsoft.com/office/drawing/2014/main" id="{04095480-0B8B-ADB3-F03F-D70E8E74C16D}"/>
                </a:ext>
              </a:extLst>
            </p:cNvPr>
            <p:cNvSpPr/>
            <p:nvPr/>
          </p:nvSpPr>
          <p:spPr>
            <a:xfrm>
              <a:off x="5670113" y="2825353"/>
              <a:ext cx="3290054" cy="4512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r>
                <a:rPr lang="en-US" sz="355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$17.98</a:t>
              </a:r>
              <a:endParaRPr lang="en-US" sz="3550" dirty="0"/>
            </a:p>
          </p:txBody>
        </p:sp>
        <p:sp>
          <p:nvSpPr>
            <p:cNvPr id="25" name="Text 15">
              <a:extLst>
                <a:ext uri="{FF2B5EF4-FFF2-40B4-BE49-F238E27FC236}">
                  <a16:creationId xmlns:a16="http://schemas.microsoft.com/office/drawing/2014/main" id="{44972B12-60E4-2111-06B0-BC85306D3F98}"/>
                </a:ext>
              </a:extLst>
            </p:cNvPr>
            <p:cNvSpPr/>
            <p:nvPr/>
          </p:nvSpPr>
          <p:spPr>
            <a:xfrm>
              <a:off x="6460450" y="3447455"/>
              <a:ext cx="1709380" cy="2137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Avg Fare</a:t>
              </a:r>
              <a:endParaRPr lang="en-US" sz="1300" dirty="0"/>
            </a:p>
          </p:txBody>
        </p:sp>
        <p:sp>
          <p:nvSpPr>
            <p:cNvPr id="26" name="Text 16">
              <a:extLst>
                <a:ext uri="{FF2B5EF4-FFF2-40B4-BE49-F238E27FC236}">
                  <a16:creationId xmlns:a16="http://schemas.microsoft.com/office/drawing/2014/main" id="{C5D87881-B561-F037-138A-4085608A1DB9}"/>
                </a:ext>
              </a:extLst>
            </p:cNvPr>
            <p:cNvSpPr/>
            <p:nvPr/>
          </p:nvSpPr>
          <p:spPr>
            <a:xfrm>
              <a:off x="5670113" y="3743206"/>
              <a:ext cx="3290054" cy="2188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Average cost per trip.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237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68C6FA18-307D-158F-1119-C99C0269BA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16291"/>
          <a:stretch>
            <a:fillRect/>
          </a:stretch>
        </p:blipFill>
        <p:spPr>
          <a:xfrm>
            <a:off x="1206175" y="2827913"/>
            <a:ext cx="4286738" cy="3326704"/>
          </a:xfrm>
          <a:prstGeom prst="rect">
            <a:avLst/>
          </a:prstGeom>
        </p:spPr>
      </p:pic>
      <p:pic>
        <p:nvPicPr>
          <p:cNvPr id="21" name="Image 4" descr="preencoded.png">
            <a:extLst>
              <a:ext uri="{FF2B5EF4-FFF2-40B4-BE49-F238E27FC236}">
                <a16:creationId xmlns:a16="http://schemas.microsoft.com/office/drawing/2014/main" id="{3C0C543C-29F4-7A39-94D8-0B32C0AFEB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6291"/>
          <a:stretch>
            <a:fillRect/>
          </a:stretch>
        </p:blipFill>
        <p:spPr>
          <a:xfrm>
            <a:off x="6699088" y="2827913"/>
            <a:ext cx="4286738" cy="3326704"/>
          </a:xfrm>
          <a:prstGeom prst="rect">
            <a:avLst/>
          </a:prstGeom>
        </p:spPr>
      </p:pic>
      <p:sp>
        <p:nvSpPr>
          <p:cNvPr id="23" name="Text 11">
            <a:extLst>
              <a:ext uri="{FF2B5EF4-FFF2-40B4-BE49-F238E27FC236}">
                <a16:creationId xmlns:a16="http://schemas.microsoft.com/office/drawing/2014/main" id="{FCAADD80-757C-B070-CE84-9ABDF780D63E}"/>
              </a:ext>
            </a:extLst>
          </p:cNvPr>
          <p:cNvSpPr/>
          <p:nvPr/>
        </p:nvSpPr>
        <p:spPr>
          <a:xfrm>
            <a:off x="209267" y="6263687"/>
            <a:ext cx="11654487" cy="406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000" b="1" dirty="0">
                <a:latin typeface="Manrope" charset="0"/>
              </a:rPr>
              <a:t>Insights: </a:t>
            </a:r>
            <a:r>
              <a:rPr lang="en-US" sz="1000" dirty="0">
                <a:latin typeface="Manrope" charset="0"/>
              </a:rPr>
              <a:t>The model successfully captures general trends in the data, but its accuracy is currently limited. This suggests significant opportunities for improvement through advanced feature engineering </a:t>
            </a:r>
          </a:p>
          <a:p>
            <a:pPr>
              <a:lnSpc>
                <a:spcPts val="1400"/>
              </a:lnSpc>
            </a:pPr>
            <a:r>
              <a:rPr lang="en-US" sz="1000" dirty="0">
                <a:latin typeface="Manrope" charset="0"/>
              </a:rPr>
              <a:t>and potentially more complex model architectures.</a:t>
            </a:r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6371E1E2-6D2E-6019-487D-64CA874B6E52}"/>
              </a:ext>
            </a:extLst>
          </p:cNvPr>
          <p:cNvSpPr/>
          <p:nvPr/>
        </p:nvSpPr>
        <p:spPr>
          <a:xfrm>
            <a:off x="513347" y="310043"/>
            <a:ext cx="1766845" cy="163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rata" panose="00000500000000000000" pitchFamily="2" charset="0"/>
                <a:ea typeface="Inter Bold" pitchFamily="34" charset="-122"/>
                <a:cs typeface="Inter Bold" pitchFamily="34" charset="-120"/>
              </a:rPr>
              <a:t>Results: Machine Learning</a:t>
            </a:r>
            <a:endParaRPr lang="en-US" sz="3000" dirty="0">
              <a:latin typeface="Prata" panose="00000500000000000000" pitchFamily="2" charset="0"/>
            </a:endParaRP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17C68229-7F9A-83C1-5BEC-B1030BAF7ECA}"/>
              </a:ext>
            </a:extLst>
          </p:cNvPr>
          <p:cNvSpPr/>
          <p:nvPr/>
        </p:nvSpPr>
        <p:spPr>
          <a:xfrm>
            <a:off x="513347" y="622796"/>
            <a:ext cx="11093635" cy="139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anrope" charset="0"/>
                <a:ea typeface="Inter" pitchFamily="34" charset="-122"/>
                <a:cs typeface="Inter" pitchFamily="34" charset="-120"/>
              </a:rPr>
              <a:t>A regression model was developed to predict trip characteristics, yielding the following performance metrics:</a:t>
            </a:r>
            <a:endParaRPr lang="en-US" sz="1500" dirty="0">
              <a:latin typeface="Manrope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3945EE-91F1-D470-1A88-BFDD9AE61AA4}"/>
              </a:ext>
            </a:extLst>
          </p:cNvPr>
          <p:cNvGrpSpPr/>
          <p:nvPr/>
        </p:nvGrpSpPr>
        <p:grpSpPr>
          <a:xfrm>
            <a:off x="625642" y="897220"/>
            <a:ext cx="10940716" cy="1745426"/>
            <a:chOff x="513347" y="784973"/>
            <a:chExt cx="11093541" cy="1745426"/>
          </a:xfrm>
        </p:grpSpPr>
        <p:sp>
          <p:nvSpPr>
            <p:cNvPr id="27" name="Text 2">
              <a:extLst>
                <a:ext uri="{FF2B5EF4-FFF2-40B4-BE49-F238E27FC236}">
                  <a16:creationId xmlns:a16="http://schemas.microsoft.com/office/drawing/2014/main" id="{9E522108-2392-C7CB-2089-072DC20E36FE}"/>
                </a:ext>
              </a:extLst>
            </p:cNvPr>
            <p:cNvSpPr/>
            <p:nvPr/>
          </p:nvSpPr>
          <p:spPr>
            <a:xfrm>
              <a:off x="1765097" y="1330093"/>
              <a:ext cx="1118394" cy="2180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2200" b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752.99</a:t>
              </a:r>
              <a:endParaRPr lang="en-US" sz="2200" dirty="0"/>
            </a:p>
          </p:txBody>
        </p:sp>
        <p:pic>
          <p:nvPicPr>
            <p:cNvPr id="28" name="Image 0" descr="preencoded.png">
              <a:extLst>
                <a:ext uri="{FF2B5EF4-FFF2-40B4-BE49-F238E27FC236}">
                  <a16:creationId xmlns:a16="http://schemas.microsoft.com/office/drawing/2014/main" id="{95D81FC5-F364-5F90-B295-E6895298D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2433" y="784973"/>
              <a:ext cx="1363914" cy="1308359"/>
            </a:xfrm>
            <a:prstGeom prst="rect">
              <a:avLst/>
            </a:prstGeom>
          </p:spPr>
        </p:pic>
        <p:sp>
          <p:nvSpPr>
            <p:cNvPr id="29" name="Text 3">
              <a:extLst>
                <a:ext uri="{FF2B5EF4-FFF2-40B4-BE49-F238E27FC236}">
                  <a16:creationId xmlns:a16="http://schemas.microsoft.com/office/drawing/2014/main" id="{311B861F-ED3D-9A23-3978-4B9B0A946F9A}"/>
                </a:ext>
              </a:extLst>
            </p:cNvPr>
            <p:cNvSpPr/>
            <p:nvPr/>
          </p:nvSpPr>
          <p:spPr>
            <a:xfrm>
              <a:off x="1756124" y="2202302"/>
              <a:ext cx="1136531" cy="1362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1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RMSE</a:t>
              </a:r>
              <a:endParaRPr lang="en-US" sz="1100" dirty="0"/>
            </a:p>
          </p:txBody>
        </p:sp>
        <p:sp>
          <p:nvSpPr>
            <p:cNvPr id="30" name="Text 4">
              <a:extLst>
                <a:ext uri="{FF2B5EF4-FFF2-40B4-BE49-F238E27FC236}">
                  <a16:creationId xmlns:a16="http://schemas.microsoft.com/office/drawing/2014/main" id="{DA9B9992-178F-CF46-7FFC-43F9ED6DC08B}"/>
                </a:ext>
              </a:extLst>
            </p:cNvPr>
            <p:cNvSpPr/>
            <p:nvPr/>
          </p:nvSpPr>
          <p:spPr>
            <a:xfrm>
              <a:off x="513347" y="2390846"/>
              <a:ext cx="3622085" cy="139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400"/>
                </a:lnSpc>
                <a:buNone/>
              </a:pPr>
              <a:r>
                <a:rPr lang="en-US" sz="85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Root Mean Squared Error</a:t>
              </a:r>
              <a:endParaRPr lang="en-US" sz="850" dirty="0"/>
            </a:p>
          </p:txBody>
        </p:sp>
        <p:sp>
          <p:nvSpPr>
            <p:cNvPr id="31" name="Text 5">
              <a:extLst>
                <a:ext uri="{FF2B5EF4-FFF2-40B4-BE49-F238E27FC236}">
                  <a16:creationId xmlns:a16="http://schemas.microsoft.com/office/drawing/2014/main" id="{1A835CCF-46C8-4474-C09C-5507F4DE1B83}"/>
                </a:ext>
              </a:extLst>
            </p:cNvPr>
            <p:cNvSpPr/>
            <p:nvPr/>
          </p:nvSpPr>
          <p:spPr>
            <a:xfrm>
              <a:off x="5500777" y="1330093"/>
              <a:ext cx="1118394" cy="2180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2200" b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557.51</a:t>
              </a:r>
              <a:endParaRPr lang="en-US" sz="2200" dirty="0"/>
            </a:p>
          </p:txBody>
        </p:sp>
        <p:pic>
          <p:nvPicPr>
            <p:cNvPr id="32" name="Image 1" descr="preencoded.png">
              <a:extLst>
                <a:ext uri="{FF2B5EF4-FFF2-40B4-BE49-F238E27FC236}">
                  <a16:creationId xmlns:a16="http://schemas.microsoft.com/office/drawing/2014/main" id="{B8C4F48A-BD75-FBF2-049D-7CF70FA01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112" y="784973"/>
              <a:ext cx="1363914" cy="1308359"/>
            </a:xfrm>
            <a:prstGeom prst="rect">
              <a:avLst/>
            </a:prstGeom>
          </p:spPr>
        </p:pic>
        <p:sp>
          <p:nvSpPr>
            <p:cNvPr id="33" name="Text 6">
              <a:extLst>
                <a:ext uri="{FF2B5EF4-FFF2-40B4-BE49-F238E27FC236}">
                  <a16:creationId xmlns:a16="http://schemas.microsoft.com/office/drawing/2014/main" id="{FA24B131-A7DD-69D3-1EF3-4BDB9A684212}"/>
                </a:ext>
              </a:extLst>
            </p:cNvPr>
            <p:cNvSpPr/>
            <p:nvPr/>
          </p:nvSpPr>
          <p:spPr>
            <a:xfrm>
              <a:off x="5491804" y="2202302"/>
              <a:ext cx="1136531" cy="1362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100" b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MAE</a:t>
              </a:r>
              <a:endParaRPr lang="en-US" sz="1100" dirty="0"/>
            </a:p>
          </p:txBody>
        </p:sp>
        <p:sp>
          <p:nvSpPr>
            <p:cNvPr id="34" name="Text 7">
              <a:extLst>
                <a:ext uri="{FF2B5EF4-FFF2-40B4-BE49-F238E27FC236}">
                  <a16:creationId xmlns:a16="http://schemas.microsoft.com/office/drawing/2014/main" id="{59FA57E3-D8D1-51B9-8B07-C840656F56F5}"/>
                </a:ext>
              </a:extLst>
            </p:cNvPr>
            <p:cNvSpPr/>
            <p:nvPr/>
          </p:nvSpPr>
          <p:spPr>
            <a:xfrm>
              <a:off x="4249027" y="2390846"/>
              <a:ext cx="3622180" cy="139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400"/>
                </a:lnSpc>
                <a:buNone/>
              </a:pPr>
              <a:r>
                <a:rPr lang="en-US" sz="85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Mean Absolute Error</a:t>
              </a:r>
              <a:endParaRPr lang="en-US" sz="850" dirty="0"/>
            </a:p>
          </p:txBody>
        </p:sp>
        <p:sp>
          <p:nvSpPr>
            <p:cNvPr id="35" name="Text 8">
              <a:extLst>
                <a:ext uri="{FF2B5EF4-FFF2-40B4-BE49-F238E27FC236}">
                  <a16:creationId xmlns:a16="http://schemas.microsoft.com/office/drawing/2014/main" id="{4AC708F7-5A0B-429C-8BBB-492E3D0A6FBE}"/>
                </a:ext>
              </a:extLst>
            </p:cNvPr>
            <p:cNvSpPr/>
            <p:nvPr/>
          </p:nvSpPr>
          <p:spPr>
            <a:xfrm>
              <a:off x="9236553" y="1330093"/>
              <a:ext cx="1118394" cy="2180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2200" b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0.105</a:t>
              </a:r>
              <a:endParaRPr lang="en-US" sz="2200" dirty="0"/>
            </a:p>
          </p:txBody>
        </p:sp>
        <p:pic>
          <p:nvPicPr>
            <p:cNvPr id="36" name="Image 2" descr="preencoded.png">
              <a:extLst>
                <a:ext uri="{FF2B5EF4-FFF2-40B4-BE49-F238E27FC236}">
                  <a16:creationId xmlns:a16="http://schemas.microsoft.com/office/drawing/2014/main" id="{E0D780B9-AC1D-713F-3A7B-E8CC8BB4E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3888" y="784973"/>
              <a:ext cx="1363914" cy="1308359"/>
            </a:xfrm>
            <a:prstGeom prst="rect">
              <a:avLst/>
            </a:prstGeom>
          </p:spPr>
        </p:pic>
        <p:sp>
          <p:nvSpPr>
            <p:cNvPr id="37" name="Text 9">
              <a:extLst>
                <a:ext uri="{FF2B5EF4-FFF2-40B4-BE49-F238E27FC236}">
                  <a16:creationId xmlns:a16="http://schemas.microsoft.com/office/drawing/2014/main" id="{E7655356-6505-2648-6674-76010972ADB8}"/>
                </a:ext>
              </a:extLst>
            </p:cNvPr>
            <p:cNvSpPr/>
            <p:nvPr/>
          </p:nvSpPr>
          <p:spPr>
            <a:xfrm>
              <a:off x="9227580" y="2202302"/>
              <a:ext cx="1136531" cy="1362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100" b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R²</a:t>
              </a:r>
              <a:endParaRPr lang="en-US" sz="1100" dirty="0"/>
            </a:p>
          </p:txBody>
        </p:sp>
        <p:sp>
          <p:nvSpPr>
            <p:cNvPr id="38" name="Text 10">
              <a:extLst>
                <a:ext uri="{FF2B5EF4-FFF2-40B4-BE49-F238E27FC236}">
                  <a16:creationId xmlns:a16="http://schemas.microsoft.com/office/drawing/2014/main" id="{80E6F2BF-8046-1773-354C-94C8938B9FF1}"/>
                </a:ext>
              </a:extLst>
            </p:cNvPr>
            <p:cNvSpPr/>
            <p:nvPr/>
          </p:nvSpPr>
          <p:spPr>
            <a:xfrm>
              <a:off x="7984803" y="2390846"/>
              <a:ext cx="3622085" cy="139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400"/>
                </a:lnSpc>
                <a:buNone/>
              </a:pPr>
              <a:r>
                <a:rPr lang="en-US" sz="85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Coefficient of Determination (scope for feature engineering)</a:t>
              </a:r>
              <a:endParaRPr lang="en-US" sz="85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9256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B68566A-AF09-25B9-57AC-FA55D7EB083B}"/>
              </a:ext>
            </a:extLst>
          </p:cNvPr>
          <p:cNvGrpSpPr/>
          <p:nvPr/>
        </p:nvGrpSpPr>
        <p:grpSpPr>
          <a:xfrm>
            <a:off x="719832" y="872728"/>
            <a:ext cx="11472168" cy="5985272"/>
            <a:chOff x="719832" y="872728"/>
            <a:chExt cx="11472168" cy="5985272"/>
          </a:xfrm>
        </p:grpSpPr>
        <p:sp>
          <p:nvSpPr>
            <p:cNvPr id="2" name="Text 0"/>
            <p:cNvSpPr/>
            <p:nvPr/>
          </p:nvSpPr>
          <p:spPr>
            <a:xfrm>
              <a:off x="719832" y="872728"/>
              <a:ext cx="5142309" cy="6427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5041"/>
                </a:lnSpc>
              </a:pPr>
              <a:r>
                <a:rPr lang="en-US" sz="3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ata" panose="00000500000000000000" pitchFamily="2" charset="0"/>
                  <a:ea typeface="Merriweather" pitchFamily="34" charset="-122"/>
                  <a:cs typeface="Merriweather" pitchFamily="34" charset="-120"/>
                </a:rPr>
                <a:t>Impact &amp; Conclusion</a:t>
              </a:r>
              <a:endPara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anose="00000500000000000000" pitchFamily="2" charset="0"/>
              </a:endParaRPr>
            </a:p>
          </p:txBody>
        </p:sp>
        <p:sp>
          <p:nvSpPr>
            <p:cNvPr id="3" name="Shape 1"/>
            <p:cNvSpPr/>
            <p:nvPr/>
          </p:nvSpPr>
          <p:spPr>
            <a:xfrm>
              <a:off x="719832" y="2165747"/>
              <a:ext cx="3446958" cy="2691110"/>
            </a:xfrm>
            <a:prstGeom prst="roundRect">
              <a:avLst>
                <a:gd name="adj" fmla="val 3210"/>
              </a:avLst>
            </a:prstGeom>
            <a:solidFill>
              <a:srgbClr val="003180"/>
            </a:solidFill>
            <a:ln w="15240">
              <a:solidFill>
                <a:srgbClr val="041938"/>
              </a:solidFill>
              <a:prstDash val="solid"/>
            </a:ln>
          </p:spPr>
        </p:sp>
        <p:sp>
          <p:nvSpPr>
            <p:cNvPr id="4" name="Shape 2"/>
            <p:cNvSpPr/>
            <p:nvPr/>
          </p:nvSpPr>
          <p:spPr>
            <a:xfrm>
              <a:off x="938212" y="2384127"/>
              <a:ext cx="617042" cy="617042"/>
            </a:xfrm>
            <a:prstGeom prst="roundRect">
              <a:avLst>
                <a:gd name="adj" fmla="val 12348012"/>
              </a:avLst>
            </a:prstGeom>
            <a:solidFill>
              <a:srgbClr val="041938"/>
            </a:solidFill>
            <a:ln/>
          </p:spPr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877" y="2519065"/>
              <a:ext cx="277614" cy="347068"/>
            </a:xfrm>
            <a:prstGeom prst="rect">
              <a:avLst/>
            </a:prstGeom>
          </p:spPr>
        </p:pic>
        <p:sp>
          <p:nvSpPr>
            <p:cNvPr id="6" name="Text 3"/>
            <p:cNvSpPr/>
            <p:nvPr/>
          </p:nvSpPr>
          <p:spPr>
            <a:xfrm>
              <a:off x="938213" y="3206849"/>
              <a:ext cx="2571155" cy="3212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00"/>
                </a:lnSpc>
              </a:pPr>
              <a:r>
                <a:rPr lang="en-US" sz="2000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Real-time Analytics</a:t>
              </a:r>
              <a:endParaRPr lang="en-US" sz="2000" dirty="0">
                <a:latin typeface="Manrope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938213" y="3651449"/>
              <a:ext cx="3010198" cy="9870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83"/>
                </a:lnSpc>
              </a:pPr>
              <a:r>
                <a:rPr lang="en-US" sz="1583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Detect demand peaks, forecast trip volumes, identify mobility patterns.</a:t>
              </a:r>
              <a:endParaRPr lang="en-US" sz="1583" dirty="0">
                <a:latin typeface="Manrope" charset="0"/>
              </a:endParaRPr>
            </a:p>
          </p:txBody>
        </p:sp>
        <p:sp>
          <p:nvSpPr>
            <p:cNvPr id="8" name="Shape 5"/>
            <p:cNvSpPr/>
            <p:nvPr/>
          </p:nvSpPr>
          <p:spPr>
            <a:xfrm>
              <a:off x="4372471" y="2165747"/>
              <a:ext cx="3446958" cy="2691110"/>
            </a:xfrm>
            <a:prstGeom prst="roundRect">
              <a:avLst>
                <a:gd name="adj" fmla="val 3210"/>
              </a:avLst>
            </a:prstGeom>
            <a:solidFill>
              <a:srgbClr val="003180"/>
            </a:solidFill>
            <a:ln w="15240">
              <a:solidFill>
                <a:srgbClr val="013180"/>
              </a:solidFill>
              <a:prstDash val="solid"/>
            </a:ln>
          </p:spPr>
        </p:sp>
        <p:sp>
          <p:nvSpPr>
            <p:cNvPr id="9" name="Shape 6"/>
            <p:cNvSpPr/>
            <p:nvPr/>
          </p:nvSpPr>
          <p:spPr>
            <a:xfrm>
              <a:off x="4590852" y="2384127"/>
              <a:ext cx="617042" cy="617042"/>
            </a:xfrm>
            <a:prstGeom prst="roundRect">
              <a:avLst>
                <a:gd name="adj" fmla="val 12348012"/>
              </a:avLst>
            </a:prstGeom>
            <a:solidFill>
              <a:srgbClr val="013180"/>
            </a:solidFill>
            <a:ln/>
          </p:spPr>
        </p:sp>
        <p:pic>
          <p:nvPicPr>
            <p:cNvPr id="10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0516" y="2519065"/>
              <a:ext cx="277614" cy="347068"/>
            </a:xfrm>
            <a:prstGeom prst="rect">
              <a:avLst/>
            </a:prstGeom>
          </p:spPr>
        </p:pic>
        <p:sp>
          <p:nvSpPr>
            <p:cNvPr id="11" name="Text 7"/>
            <p:cNvSpPr/>
            <p:nvPr/>
          </p:nvSpPr>
          <p:spPr>
            <a:xfrm>
              <a:off x="4590852" y="3206849"/>
              <a:ext cx="2571155" cy="3212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00"/>
                </a:lnSpc>
              </a:pPr>
              <a:r>
                <a:rPr lang="en-US" sz="2000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Scalability</a:t>
              </a:r>
              <a:endParaRPr lang="en-US" sz="2000" dirty="0">
                <a:latin typeface="Manrope" charset="0"/>
              </a:endParaRPr>
            </a:p>
          </p:txBody>
        </p:sp>
        <p:sp>
          <p:nvSpPr>
            <p:cNvPr id="12" name="Text 8"/>
            <p:cNvSpPr/>
            <p:nvPr/>
          </p:nvSpPr>
          <p:spPr>
            <a:xfrm>
              <a:off x="4590852" y="3651449"/>
              <a:ext cx="3010198" cy="9870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83"/>
                </a:lnSpc>
              </a:pPr>
              <a:r>
                <a:rPr lang="en-US" sz="1583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Distributed Hadoop-Spark architecture ensures real-time processing.</a:t>
              </a:r>
              <a:endParaRPr lang="en-US" sz="1583" dirty="0">
                <a:latin typeface="Manrope" charset="0"/>
              </a:endParaRPr>
            </a:p>
          </p:txBody>
        </p:sp>
        <p:sp>
          <p:nvSpPr>
            <p:cNvPr id="13" name="Shape 9"/>
            <p:cNvSpPr/>
            <p:nvPr/>
          </p:nvSpPr>
          <p:spPr>
            <a:xfrm>
              <a:off x="8025110" y="2165747"/>
              <a:ext cx="3446958" cy="2691110"/>
            </a:xfrm>
            <a:prstGeom prst="roundRect">
              <a:avLst>
                <a:gd name="adj" fmla="val 3210"/>
              </a:avLst>
            </a:prstGeom>
            <a:solidFill>
              <a:srgbClr val="003180"/>
            </a:solidFill>
            <a:ln w="15240">
              <a:solidFill>
                <a:srgbClr val="041938"/>
              </a:solidFill>
              <a:prstDash val="solid"/>
            </a:ln>
          </p:spPr>
        </p:sp>
        <p:sp>
          <p:nvSpPr>
            <p:cNvPr id="14" name="Shape 10"/>
            <p:cNvSpPr/>
            <p:nvPr/>
          </p:nvSpPr>
          <p:spPr>
            <a:xfrm>
              <a:off x="8243491" y="2384127"/>
              <a:ext cx="617042" cy="617042"/>
            </a:xfrm>
            <a:prstGeom prst="roundRect">
              <a:avLst>
                <a:gd name="adj" fmla="val 12348012"/>
              </a:avLst>
            </a:prstGeom>
            <a:solidFill>
              <a:srgbClr val="041938"/>
            </a:solidFill>
            <a:ln/>
          </p:spPr>
        </p:sp>
        <p:pic>
          <p:nvPicPr>
            <p:cNvPr id="15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3156" y="2519065"/>
              <a:ext cx="277614" cy="347068"/>
            </a:xfrm>
            <a:prstGeom prst="rect">
              <a:avLst/>
            </a:prstGeom>
          </p:spPr>
        </p:pic>
        <p:sp>
          <p:nvSpPr>
            <p:cNvPr id="16" name="Text 11"/>
            <p:cNvSpPr/>
            <p:nvPr/>
          </p:nvSpPr>
          <p:spPr>
            <a:xfrm>
              <a:off x="8243491" y="3206849"/>
              <a:ext cx="2571155" cy="3212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00"/>
                </a:lnSpc>
              </a:pPr>
              <a:r>
                <a:rPr lang="en-US" sz="2000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Smart City Solution</a:t>
              </a:r>
              <a:endParaRPr lang="en-US" sz="2000" dirty="0">
                <a:latin typeface="Manrope" charset="0"/>
              </a:endParaRPr>
            </a:p>
          </p:txBody>
        </p:sp>
        <p:sp>
          <p:nvSpPr>
            <p:cNvPr id="17" name="Text 12"/>
            <p:cNvSpPr/>
            <p:nvPr/>
          </p:nvSpPr>
          <p:spPr>
            <a:xfrm>
              <a:off x="8243491" y="3651449"/>
              <a:ext cx="3010198" cy="9870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83"/>
                </a:lnSpc>
              </a:pPr>
              <a:r>
                <a:rPr lang="en-US" sz="1583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Practical enabler for Computing 4.0 in urban mobility.</a:t>
              </a:r>
              <a:endParaRPr lang="en-US" sz="1583" dirty="0">
                <a:latin typeface="Manrope" charset="0"/>
              </a:endParaRPr>
            </a:p>
          </p:txBody>
        </p:sp>
        <p:sp>
          <p:nvSpPr>
            <p:cNvPr id="18" name="Text 13"/>
            <p:cNvSpPr/>
            <p:nvPr/>
          </p:nvSpPr>
          <p:spPr>
            <a:xfrm>
              <a:off x="719832" y="5088235"/>
              <a:ext cx="10752336" cy="6580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83"/>
                </a:lnSpc>
              </a:pPr>
              <a:r>
                <a:rPr lang="en-US" sz="1583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Future enhancements include real-time streaming, dashboard visualization, and advanced models for intelligent urban mobility management.</a:t>
              </a:r>
              <a:endParaRPr lang="en-US" sz="1583" dirty="0">
                <a:latin typeface="Manrope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B50C10-97F7-D7C2-A575-EF3C1C30974A}"/>
                </a:ext>
              </a:extLst>
            </p:cNvPr>
            <p:cNvSpPr/>
            <p:nvPr/>
          </p:nvSpPr>
          <p:spPr>
            <a:xfrm>
              <a:off x="10507579" y="6224337"/>
              <a:ext cx="1684421" cy="633663"/>
            </a:xfrm>
            <a:prstGeom prst="rect">
              <a:avLst/>
            </a:prstGeom>
            <a:solidFill>
              <a:srgbClr val="0915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884C4F9-AD9D-9296-6C97-2CCDB41344B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572000" cy="68580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5810846" y="2624336"/>
              <a:ext cx="5142309" cy="6427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5041"/>
                </a:lnSpc>
              </a:pPr>
              <a:r>
                <a:rPr lang="en-US" sz="4042" dirty="0">
                  <a:solidFill>
                    <a:srgbClr val="609DFF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Thank You</a:t>
              </a:r>
              <a:endParaRPr lang="en-US" sz="4042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5291832" y="3575546"/>
              <a:ext cx="6180336" cy="6580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583"/>
                </a:lnSpc>
              </a:pPr>
              <a:r>
                <a:rPr lang="en-US" sz="1583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For more information, please refer to the full paper and references.</a:t>
              </a:r>
              <a:endParaRPr lang="en-US" sz="1583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4B471C-F776-40BD-A3EC-68AB835F944C}"/>
                </a:ext>
              </a:extLst>
            </p:cNvPr>
            <p:cNvSpPr/>
            <p:nvPr/>
          </p:nvSpPr>
          <p:spPr>
            <a:xfrm>
              <a:off x="10571747" y="6256421"/>
              <a:ext cx="1620253" cy="601579"/>
            </a:xfrm>
            <a:prstGeom prst="rect">
              <a:avLst/>
            </a:prstGeom>
            <a:solidFill>
              <a:srgbClr val="0418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3EAC7F-EB68-ABF0-E51E-2973247651F2}"/>
              </a:ext>
            </a:extLst>
          </p:cNvPr>
          <p:cNvSpPr/>
          <p:nvPr/>
        </p:nvSpPr>
        <p:spPr>
          <a:xfrm>
            <a:off x="4235116" y="0"/>
            <a:ext cx="7956884" cy="6858000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AD3777A-2418-BB5F-6F34-845B946DDE9F}"/>
              </a:ext>
            </a:extLst>
          </p:cNvPr>
          <p:cNvSpPr/>
          <p:nvPr/>
        </p:nvSpPr>
        <p:spPr>
          <a:xfrm>
            <a:off x="4583932" y="442516"/>
            <a:ext cx="6618089" cy="581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Computing 4.0 Challenge</a:t>
            </a:r>
            <a:endParaRPr lang="en-US" sz="36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05C40F-3E1D-BCB4-3C34-D104AE738A4E}"/>
              </a:ext>
            </a:extLst>
          </p:cNvPr>
          <p:cNvGrpSpPr/>
          <p:nvPr/>
        </p:nvGrpSpPr>
        <p:grpSpPr>
          <a:xfrm>
            <a:off x="4583928" y="1851660"/>
            <a:ext cx="3693795" cy="1013222"/>
            <a:chOff x="4583932" y="1851660"/>
            <a:chExt cx="3693795" cy="1013222"/>
          </a:xfrm>
        </p:grpSpPr>
        <p:sp>
          <p:nvSpPr>
            <p:cNvPr id="3" name="Shape 2">
              <a:extLst>
                <a:ext uri="{FF2B5EF4-FFF2-40B4-BE49-F238E27FC236}">
                  <a16:creationId xmlns:a16="http://schemas.microsoft.com/office/drawing/2014/main" id="{0DD06C82-1C48-0EFF-0547-6C6D180389AE}"/>
                </a:ext>
              </a:extLst>
            </p:cNvPr>
            <p:cNvSpPr/>
            <p:nvPr/>
          </p:nvSpPr>
          <p:spPr>
            <a:xfrm>
              <a:off x="4583932" y="1851660"/>
              <a:ext cx="3693795" cy="1013222"/>
            </a:xfrm>
            <a:prstGeom prst="roundRect">
              <a:avLst>
                <a:gd name="adj" fmla="val 10830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426CF4C-7DE9-958C-DFB3-A9AABCCCFDDC}"/>
                </a:ext>
              </a:extLst>
            </p:cNvPr>
            <p:cNvSpPr/>
            <p:nvPr/>
          </p:nvSpPr>
          <p:spPr>
            <a:xfrm>
              <a:off x="4583932" y="1851660"/>
              <a:ext cx="91440" cy="1013222"/>
            </a:xfrm>
            <a:prstGeom prst="roundRect">
              <a:avLst>
                <a:gd name="adj" fmla="val 30529"/>
              </a:avLst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02EAFA-3C6F-1B44-C02A-50BF568743D4}"/>
              </a:ext>
            </a:extLst>
          </p:cNvPr>
          <p:cNvGrpSpPr/>
          <p:nvPr/>
        </p:nvGrpSpPr>
        <p:grpSpPr>
          <a:xfrm>
            <a:off x="4583929" y="3032545"/>
            <a:ext cx="3693795" cy="1013222"/>
            <a:chOff x="4583932" y="1851660"/>
            <a:chExt cx="3693795" cy="1013222"/>
          </a:xfrm>
        </p:grpSpPr>
        <p:sp>
          <p:nvSpPr>
            <p:cNvPr id="9" name="Shape 2">
              <a:extLst>
                <a:ext uri="{FF2B5EF4-FFF2-40B4-BE49-F238E27FC236}">
                  <a16:creationId xmlns:a16="http://schemas.microsoft.com/office/drawing/2014/main" id="{452CD44E-AE0A-AD4C-3003-4ABBDDFEA10D}"/>
                </a:ext>
              </a:extLst>
            </p:cNvPr>
            <p:cNvSpPr/>
            <p:nvPr/>
          </p:nvSpPr>
          <p:spPr>
            <a:xfrm>
              <a:off x="4583932" y="1851660"/>
              <a:ext cx="3693795" cy="1013222"/>
            </a:xfrm>
            <a:prstGeom prst="roundRect">
              <a:avLst>
                <a:gd name="adj" fmla="val 10830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sp>
        <p:sp>
          <p:nvSpPr>
            <p:cNvPr id="10" name="Shape 3">
              <a:extLst>
                <a:ext uri="{FF2B5EF4-FFF2-40B4-BE49-F238E27FC236}">
                  <a16:creationId xmlns:a16="http://schemas.microsoft.com/office/drawing/2014/main" id="{56A165AD-B646-8041-25CF-1313638ED52A}"/>
                </a:ext>
              </a:extLst>
            </p:cNvPr>
            <p:cNvSpPr/>
            <p:nvPr/>
          </p:nvSpPr>
          <p:spPr>
            <a:xfrm>
              <a:off x="4583932" y="1851660"/>
              <a:ext cx="91440" cy="1013222"/>
            </a:xfrm>
            <a:prstGeom prst="roundRect">
              <a:avLst>
                <a:gd name="adj" fmla="val 30529"/>
              </a:avLst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A8DE98-C1FD-FC91-A951-CA2D20173505}"/>
              </a:ext>
            </a:extLst>
          </p:cNvPr>
          <p:cNvGrpSpPr/>
          <p:nvPr/>
        </p:nvGrpSpPr>
        <p:grpSpPr>
          <a:xfrm>
            <a:off x="4583929" y="4213430"/>
            <a:ext cx="3693795" cy="1013222"/>
            <a:chOff x="4583932" y="1851660"/>
            <a:chExt cx="3693795" cy="1013222"/>
          </a:xfrm>
        </p:grpSpPr>
        <p:sp>
          <p:nvSpPr>
            <p:cNvPr id="12" name="Shape 2">
              <a:extLst>
                <a:ext uri="{FF2B5EF4-FFF2-40B4-BE49-F238E27FC236}">
                  <a16:creationId xmlns:a16="http://schemas.microsoft.com/office/drawing/2014/main" id="{EA7DAF28-FA20-BC4C-E3A2-347FD3EEF9E7}"/>
                </a:ext>
              </a:extLst>
            </p:cNvPr>
            <p:cNvSpPr/>
            <p:nvPr/>
          </p:nvSpPr>
          <p:spPr>
            <a:xfrm>
              <a:off x="4583932" y="1851660"/>
              <a:ext cx="3693795" cy="1013222"/>
            </a:xfrm>
            <a:prstGeom prst="roundRect">
              <a:avLst>
                <a:gd name="adj" fmla="val 10830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sp>
        <p:sp>
          <p:nvSpPr>
            <p:cNvPr id="13" name="Shape 3">
              <a:extLst>
                <a:ext uri="{FF2B5EF4-FFF2-40B4-BE49-F238E27FC236}">
                  <a16:creationId xmlns:a16="http://schemas.microsoft.com/office/drawing/2014/main" id="{F28D52F3-1D29-1FD3-2C36-0FD5A76F4686}"/>
                </a:ext>
              </a:extLst>
            </p:cNvPr>
            <p:cNvSpPr/>
            <p:nvPr/>
          </p:nvSpPr>
          <p:spPr>
            <a:xfrm>
              <a:off x="4583932" y="1851660"/>
              <a:ext cx="91440" cy="1013222"/>
            </a:xfrm>
            <a:prstGeom prst="roundRect">
              <a:avLst>
                <a:gd name="adj" fmla="val 30529"/>
              </a:avLst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1D4C45-91F0-DC93-78FA-2A9DC54776B0}"/>
              </a:ext>
            </a:extLst>
          </p:cNvPr>
          <p:cNvGrpSpPr/>
          <p:nvPr/>
        </p:nvGrpSpPr>
        <p:grpSpPr>
          <a:xfrm>
            <a:off x="4583929" y="5394314"/>
            <a:ext cx="3693795" cy="1013222"/>
            <a:chOff x="4583932" y="1851660"/>
            <a:chExt cx="3693795" cy="1013222"/>
          </a:xfrm>
        </p:grpSpPr>
        <p:sp>
          <p:nvSpPr>
            <p:cNvPr id="15" name="Shape 2">
              <a:extLst>
                <a:ext uri="{FF2B5EF4-FFF2-40B4-BE49-F238E27FC236}">
                  <a16:creationId xmlns:a16="http://schemas.microsoft.com/office/drawing/2014/main" id="{D45F4A38-1894-FA37-960D-3C8E634DCB20}"/>
                </a:ext>
              </a:extLst>
            </p:cNvPr>
            <p:cNvSpPr/>
            <p:nvPr/>
          </p:nvSpPr>
          <p:spPr>
            <a:xfrm>
              <a:off x="4583932" y="1851660"/>
              <a:ext cx="3693795" cy="1013222"/>
            </a:xfrm>
            <a:prstGeom prst="roundRect">
              <a:avLst>
                <a:gd name="adj" fmla="val 10830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sp>
        <p:sp>
          <p:nvSpPr>
            <p:cNvPr id="16" name="Shape 3">
              <a:extLst>
                <a:ext uri="{FF2B5EF4-FFF2-40B4-BE49-F238E27FC236}">
                  <a16:creationId xmlns:a16="http://schemas.microsoft.com/office/drawing/2014/main" id="{B5A01E98-A828-5D66-799F-DC1B7D90923D}"/>
                </a:ext>
              </a:extLst>
            </p:cNvPr>
            <p:cNvSpPr/>
            <p:nvPr/>
          </p:nvSpPr>
          <p:spPr>
            <a:xfrm>
              <a:off x="4583932" y="1851660"/>
              <a:ext cx="91440" cy="1013222"/>
            </a:xfrm>
            <a:prstGeom prst="roundRect">
              <a:avLst>
                <a:gd name="adj" fmla="val 30529"/>
              </a:avLst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</p:sp>
      </p:grpSp>
      <p:sp>
        <p:nvSpPr>
          <p:cNvPr id="17" name="Text 1">
            <a:extLst>
              <a:ext uri="{FF2B5EF4-FFF2-40B4-BE49-F238E27FC236}">
                <a16:creationId xmlns:a16="http://schemas.microsoft.com/office/drawing/2014/main" id="{76067DC8-C1EE-F813-F7BE-BDDCD6010930}"/>
              </a:ext>
            </a:extLst>
          </p:cNvPr>
          <p:cNvSpPr/>
          <p:nvPr/>
        </p:nvSpPr>
        <p:spPr>
          <a:xfrm>
            <a:off x="4583929" y="1401196"/>
            <a:ext cx="2791539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E8EB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</a:t>
            </a:r>
            <a:r>
              <a:rPr lang="en-US" sz="2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150" dirty="0">
                <a:solidFill>
                  <a:srgbClr val="E0E8EB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Statement</a:t>
            </a:r>
            <a:endParaRPr lang="en-US" sz="2150" dirty="0">
              <a:solidFill>
                <a:srgbClr val="E0E8EB"/>
              </a:solidFill>
            </a:endParaRPr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36A283F0-6B25-DD75-B991-7BEEDD39947F}"/>
              </a:ext>
            </a:extLst>
          </p:cNvPr>
          <p:cNvSpPr/>
          <p:nvPr/>
        </p:nvSpPr>
        <p:spPr>
          <a:xfrm>
            <a:off x="8610970" y="1404808"/>
            <a:ext cx="2791539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E8EB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</a:t>
            </a:r>
            <a:r>
              <a:rPr lang="en-US" sz="2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150" dirty="0">
                <a:solidFill>
                  <a:srgbClr val="E0E8EB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</a:t>
            </a:r>
            <a:endParaRPr lang="en-US" sz="2150" dirty="0">
              <a:solidFill>
                <a:srgbClr val="E0E8EB"/>
              </a:solidFill>
            </a:endParaRPr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C5000E58-BE58-A970-2BD0-05176BE5C1F3}"/>
              </a:ext>
            </a:extLst>
          </p:cNvPr>
          <p:cNvSpPr/>
          <p:nvPr/>
        </p:nvSpPr>
        <p:spPr>
          <a:xfrm>
            <a:off x="8623580" y="3037888"/>
            <a:ext cx="3222563" cy="1013222"/>
          </a:xfrm>
          <a:prstGeom prst="roundRect">
            <a:avLst>
              <a:gd name="adj" fmla="val 2885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09F614A9-3835-E4E6-99E9-96EA5E47813B}"/>
              </a:ext>
            </a:extLst>
          </p:cNvPr>
          <p:cNvSpPr/>
          <p:nvPr/>
        </p:nvSpPr>
        <p:spPr>
          <a:xfrm>
            <a:off x="8623579" y="1855701"/>
            <a:ext cx="3222563" cy="1013222"/>
          </a:xfrm>
          <a:prstGeom prst="roundRect">
            <a:avLst>
              <a:gd name="adj" fmla="val 2885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ABD4F12B-A3FF-4D51-BC4A-CFEDC3847F68}"/>
              </a:ext>
            </a:extLst>
          </p:cNvPr>
          <p:cNvSpPr/>
          <p:nvPr/>
        </p:nvSpPr>
        <p:spPr>
          <a:xfrm>
            <a:off x="8623579" y="4220075"/>
            <a:ext cx="3222563" cy="1013222"/>
          </a:xfrm>
          <a:prstGeom prst="roundRect">
            <a:avLst>
              <a:gd name="adj" fmla="val 2885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C5BBEB90-00EC-122D-884D-5C7C7007DB04}"/>
              </a:ext>
            </a:extLst>
          </p:cNvPr>
          <p:cNvSpPr/>
          <p:nvPr/>
        </p:nvSpPr>
        <p:spPr>
          <a:xfrm>
            <a:off x="8623580" y="5402262"/>
            <a:ext cx="3222563" cy="1013222"/>
          </a:xfrm>
          <a:prstGeom prst="roundRect">
            <a:avLst>
              <a:gd name="adj" fmla="val 2885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4CDE6C9B-4FE8-2836-CBEE-5C3A7B394DFA}"/>
              </a:ext>
            </a:extLst>
          </p:cNvPr>
          <p:cNvSpPr/>
          <p:nvPr/>
        </p:nvSpPr>
        <p:spPr>
          <a:xfrm>
            <a:off x="4825694" y="2070156"/>
            <a:ext cx="320730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Exponential growth</a:t>
            </a:r>
            <a:r>
              <a:rPr lang="en-US" sz="1450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of urban data in Computing 4.0 era.</a:t>
            </a:r>
            <a:endParaRPr lang="en-US" sz="14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BB6A2E1F-1F6B-5EA0-53B2-55D17DDE0BDD}"/>
              </a:ext>
            </a:extLst>
          </p:cNvPr>
          <p:cNvSpPr/>
          <p:nvPr/>
        </p:nvSpPr>
        <p:spPr>
          <a:xfrm>
            <a:off x="4825694" y="3115933"/>
            <a:ext cx="320730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Traditional cloud systems </a:t>
            </a:r>
            <a:r>
              <a:rPr lang="en-US" sz="145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struggle</a:t>
            </a:r>
            <a:r>
              <a:rPr lang="en-US" sz="1450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high-volume, high-velocity workloads.</a:t>
            </a:r>
            <a:endParaRPr lang="en-US" sz="14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1FC61C1A-EDD6-CF40-6730-FE3A6F9D08C4}"/>
              </a:ext>
            </a:extLst>
          </p:cNvPr>
          <p:cNvSpPr/>
          <p:nvPr/>
        </p:nvSpPr>
        <p:spPr>
          <a:xfrm>
            <a:off x="4825694" y="4429029"/>
            <a:ext cx="320730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Smart cities and transportation systems need </a:t>
            </a:r>
            <a:r>
              <a:rPr lang="en-US" sz="145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analytics</a:t>
            </a:r>
            <a:r>
              <a:rPr lang="en-US" sz="1450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4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 13">
            <a:extLst>
              <a:ext uri="{FF2B5EF4-FFF2-40B4-BE49-F238E27FC236}">
                <a16:creationId xmlns:a16="http://schemas.microsoft.com/office/drawing/2014/main" id="{B9178386-69C4-68A8-3932-C3A7B88C878D}"/>
              </a:ext>
            </a:extLst>
          </p:cNvPr>
          <p:cNvSpPr/>
          <p:nvPr/>
        </p:nvSpPr>
        <p:spPr>
          <a:xfrm>
            <a:off x="4825694" y="5603268"/>
            <a:ext cx="320730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Need for </a:t>
            </a:r>
            <a:r>
              <a:rPr lang="en-US" sz="145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scalable architectures</a:t>
            </a:r>
            <a:r>
              <a:rPr lang="en-US" sz="1450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actionable insights.</a:t>
            </a:r>
            <a:endParaRPr lang="en-US" sz="14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 16">
            <a:extLst>
              <a:ext uri="{FF2B5EF4-FFF2-40B4-BE49-F238E27FC236}">
                <a16:creationId xmlns:a16="http://schemas.microsoft.com/office/drawing/2014/main" id="{2072952C-96FD-A5D6-66A8-47AB137B17C5}"/>
              </a:ext>
            </a:extLst>
          </p:cNvPr>
          <p:cNvSpPr/>
          <p:nvPr/>
        </p:nvSpPr>
        <p:spPr>
          <a:xfrm>
            <a:off x="8697465" y="2060436"/>
            <a:ext cx="306241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Processing millions of records in </a:t>
            </a:r>
            <a:r>
              <a:rPr lang="en-US" sz="14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</a:t>
            </a:r>
            <a:r>
              <a:rPr lang="en-US" sz="14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450" dirty="0"/>
          </a:p>
        </p:txBody>
      </p:sp>
      <p:sp>
        <p:nvSpPr>
          <p:cNvPr id="29" name="Text 18">
            <a:extLst>
              <a:ext uri="{FF2B5EF4-FFF2-40B4-BE49-F238E27FC236}">
                <a16:creationId xmlns:a16="http://schemas.microsoft.com/office/drawing/2014/main" id="{2A999558-1E36-1D11-0151-860A44C97238}"/>
              </a:ext>
            </a:extLst>
          </p:cNvPr>
          <p:cNvSpPr/>
          <p:nvPr/>
        </p:nvSpPr>
        <p:spPr>
          <a:xfrm>
            <a:off x="8697465" y="3270941"/>
            <a:ext cx="306241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Handling </a:t>
            </a:r>
            <a:r>
              <a:rPr lang="en-US" sz="14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diverse data types</a:t>
            </a:r>
            <a:r>
              <a:rPr lang="en-US" sz="14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(structured/unstructured).</a:t>
            </a:r>
            <a:endParaRPr lang="en-US" sz="1450" dirty="0"/>
          </a:p>
        </p:txBody>
      </p:sp>
      <p:sp>
        <p:nvSpPr>
          <p:cNvPr id="30" name="Text 20">
            <a:extLst>
              <a:ext uri="{FF2B5EF4-FFF2-40B4-BE49-F238E27FC236}">
                <a16:creationId xmlns:a16="http://schemas.microsoft.com/office/drawing/2014/main" id="{C56D651D-A0B3-F880-EEC6-83406D9698A7}"/>
              </a:ext>
            </a:extLst>
          </p:cNvPr>
          <p:cNvSpPr/>
          <p:nvPr/>
        </p:nvSpPr>
        <p:spPr>
          <a:xfrm>
            <a:off x="8697465" y="4429029"/>
            <a:ext cx="306241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Ensuring </a:t>
            </a:r>
            <a:r>
              <a:rPr lang="en-US" sz="14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fault tolerance</a:t>
            </a:r>
            <a:r>
              <a:rPr lang="en-US" sz="14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</a:t>
            </a:r>
            <a:r>
              <a:rPr lang="en-US" sz="14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scalability</a:t>
            </a:r>
            <a:r>
              <a:rPr lang="en-US" sz="14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450" dirty="0"/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BCD35906-F05A-DBE9-A495-94D8F9AEEB3B}"/>
              </a:ext>
            </a:extLst>
          </p:cNvPr>
          <p:cNvSpPr/>
          <p:nvPr/>
        </p:nvSpPr>
        <p:spPr>
          <a:xfrm>
            <a:off x="8697465" y="5603267"/>
            <a:ext cx="306241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Integrating </a:t>
            </a:r>
            <a:r>
              <a:rPr lang="en-US" sz="14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ML capabilities</a:t>
            </a:r>
            <a:r>
              <a:rPr lang="en-US" sz="14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predictive analytics.</a:t>
            </a:r>
            <a:endParaRPr lang="en-US" sz="14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05F8400-A705-F8AF-93DF-A04DD6180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9"/>
          <a:stretch>
            <a:fillRect/>
          </a:stretch>
        </p:blipFill>
        <p:spPr>
          <a:xfrm>
            <a:off x="11410" y="0"/>
            <a:ext cx="4223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1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6BF5A96-D3B9-BA88-2AB9-C49AA87E1D2B}"/>
              </a:ext>
            </a:extLst>
          </p:cNvPr>
          <p:cNvGrpSpPr/>
          <p:nvPr/>
        </p:nvGrpSpPr>
        <p:grpSpPr>
          <a:xfrm>
            <a:off x="443154" y="954186"/>
            <a:ext cx="11748846" cy="5903814"/>
            <a:chOff x="443154" y="954186"/>
            <a:chExt cx="11748846" cy="5903814"/>
          </a:xfrm>
        </p:grpSpPr>
        <p:sp>
          <p:nvSpPr>
            <p:cNvPr id="2" name="Text 0"/>
            <p:cNvSpPr/>
            <p:nvPr/>
          </p:nvSpPr>
          <p:spPr>
            <a:xfrm>
              <a:off x="443154" y="954186"/>
              <a:ext cx="5350073" cy="6427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5041"/>
                </a:lnSpc>
              </a:pPr>
              <a:r>
                <a:rPr lang="en-US" sz="3600" dirty="0">
                  <a:solidFill>
                    <a:srgbClr val="F5F0F0"/>
                  </a:solidFill>
                  <a:latin typeface="Prata" panose="00000500000000000000" pitchFamily="2" charset="0"/>
                  <a:ea typeface="Merriweather" pitchFamily="34" charset="-122"/>
                  <a:cs typeface="Merriweather" pitchFamily="34" charset="-120"/>
                </a:rPr>
                <a:t>Big Data &amp; the Five Vs</a:t>
              </a:r>
              <a:endParaRPr lang="en-US" sz="3600" dirty="0">
                <a:latin typeface="Prata" panose="00000500000000000000" pitchFamily="2" charset="0"/>
              </a:endParaRPr>
            </a:p>
          </p:txBody>
        </p:sp>
        <p:sp>
          <p:nvSpPr>
            <p:cNvPr id="3" name="Shape 1"/>
            <p:cNvSpPr/>
            <p:nvPr/>
          </p:nvSpPr>
          <p:spPr>
            <a:xfrm>
              <a:off x="719832" y="2008188"/>
              <a:ext cx="3446958" cy="1564779"/>
            </a:xfrm>
            <a:prstGeom prst="roundRect">
              <a:avLst>
                <a:gd name="adj" fmla="val 7792"/>
              </a:avLst>
            </a:prstGeom>
            <a:solidFill>
              <a:srgbClr val="09151A">
                <a:alpha val="95000"/>
              </a:srgbClr>
            </a:solidFill>
            <a:ln w="30480">
              <a:solidFill>
                <a:srgbClr val="194A99"/>
              </a:solidFill>
              <a:prstDash val="solid"/>
            </a:ln>
          </p:spPr>
        </p:sp>
        <p:sp>
          <p:nvSpPr>
            <p:cNvPr id="4" name="Shape 2"/>
            <p:cNvSpPr/>
            <p:nvPr/>
          </p:nvSpPr>
          <p:spPr>
            <a:xfrm>
              <a:off x="694432" y="2008188"/>
              <a:ext cx="101600" cy="1564779"/>
            </a:xfrm>
            <a:prstGeom prst="roundRect">
              <a:avLst>
                <a:gd name="adj" fmla="val 85031"/>
              </a:avLst>
            </a:prstGeom>
            <a:solidFill>
              <a:srgbClr val="609DFF"/>
            </a:solidFill>
            <a:ln/>
          </p:spPr>
        </p:sp>
        <p:sp>
          <p:nvSpPr>
            <p:cNvPr id="5" name="Text 3"/>
            <p:cNvSpPr/>
            <p:nvPr/>
          </p:nvSpPr>
          <p:spPr>
            <a:xfrm>
              <a:off x="1027113" y="2239268"/>
              <a:ext cx="2571155" cy="3212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00"/>
                </a:lnSpc>
              </a:pPr>
              <a:r>
                <a:rPr lang="en-US" sz="2000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Volume</a:t>
              </a:r>
              <a:endParaRPr lang="en-US" sz="2000" dirty="0">
                <a:latin typeface="Manrope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1027113" y="2683868"/>
              <a:ext cx="2908598" cy="6580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83"/>
                </a:lnSpc>
              </a:pPr>
              <a:r>
                <a:rPr lang="en-US" sz="1583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Millions of monthly trip records.</a:t>
              </a:r>
              <a:endParaRPr lang="en-US" sz="1583" dirty="0">
                <a:latin typeface="Manrope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372471" y="2008188"/>
              <a:ext cx="3446958" cy="1564779"/>
            </a:xfrm>
            <a:prstGeom prst="roundRect">
              <a:avLst>
                <a:gd name="adj" fmla="val 7792"/>
              </a:avLst>
            </a:prstGeom>
            <a:solidFill>
              <a:srgbClr val="09151A">
                <a:alpha val="95000"/>
              </a:srgbClr>
            </a:solidFill>
            <a:ln w="30480">
              <a:solidFill>
                <a:srgbClr val="194A99"/>
              </a:solidFill>
              <a:prstDash val="solid"/>
            </a:ln>
          </p:spPr>
        </p:sp>
        <p:sp>
          <p:nvSpPr>
            <p:cNvPr id="8" name="Shape 6"/>
            <p:cNvSpPr/>
            <p:nvPr/>
          </p:nvSpPr>
          <p:spPr>
            <a:xfrm>
              <a:off x="4347071" y="2008188"/>
              <a:ext cx="101600" cy="1564779"/>
            </a:xfrm>
            <a:prstGeom prst="roundRect">
              <a:avLst>
                <a:gd name="adj" fmla="val 85031"/>
              </a:avLst>
            </a:prstGeom>
            <a:solidFill>
              <a:srgbClr val="609DFF"/>
            </a:solidFill>
            <a:ln/>
          </p:spPr>
        </p:sp>
        <p:sp>
          <p:nvSpPr>
            <p:cNvPr id="9" name="Text 7"/>
            <p:cNvSpPr/>
            <p:nvPr/>
          </p:nvSpPr>
          <p:spPr>
            <a:xfrm>
              <a:off x="4679752" y="2239268"/>
              <a:ext cx="2571155" cy="3212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00"/>
                </a:lnSpc>
              </a:pPr>
              <a:r>
                <a:rPr lang="en-US" sz="2000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Velocity</a:t>
              </a:r>
              <a:endParaRPr lang="en-US" sz="2000" dirty="0">
                <a:latin typeface="Manrope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4679752" y="2683868"/>
              <a:ext cx="2908598" cy="3290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83"/>
                </a:lnSpc>
              </a:pPr>
              <a:r>
                <a:rPr lang="en-US" sz="1583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Continuous data generation.</a:t>
              </a:r>
              <a:endParaRPr lang="en-US" sz="1583" dirty="0">
                <a:latin typeface="Manrope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8025110" y="2008188"/>
              <a:ext cx="3446958" cy="1564779"/>
            </a:xfrm>
            <a:prstGeom prst="roundRect">
              <a:avLst>
                <a:gd name="adj" fmla="val 7792"/>
              </a:avLst>
            </a:prstGeom>
            <a:solidFill>
              <a:srgbClr val="09151A">
                <a:alpha val="95000"/>
              </a:srgbClr>
            </a:solidFill>
            <a:ln w="30480">
              <a:solidFill>
                <a:srgbClr val="194A99"/>
              </a:solidFill>
              <a:prstDash val="solid"/>
            </a:ln>
          </p:spPr>
        </p:sp>
        <p:sp>
          <p:nvSpPr>
            <p:cNvPr id="12" name="Shape 10"/>
            <p:cNvSpPr/>
            <p:nvPr/>
          </p:nvSpPr>
          <p:spPr>
            <a:xfrm>
              <a:off x="7999710" y="2008188"/>
              <a:ext cx="101600" cy="1564779"/>
            </a:xfrm>
            <a:prstGeom prst="roundRect">
              <a:avLst>
                <a:gd name="adj" fmla="val 85031"/>
              </a:avLst>
            </a:prstGeom>
            <a:solidFill>
              <a:srgbClr val="609DFF"/>
            </a:solidFill>
            <a:ln/>
          </p:spPr>
        </p:sp>
        <p:sp>
          <p:nvSpPr>
            <p:cNvPr id="13" name="Text 11"/>
            <p:cNvSpPr/>
            <p:nvPr/>
          </p:nvSpPr>
          <p:spPr>
            <a:xfrm>
              <a:off x="8332391" y="2239268"/>
              <a:ext cx="2571155" cy="3212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00"/>
                </a:lnSpc>
              </a:pPr>
              <a:r>
                <a:rPr lang="en-US" sz="2000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Variety</a:t>
              </a:r>
              <a:endParaRPr lang="en-US" sz="2000" dirty="0">
                <a:latin typeface="Manrope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8332391" y="2683868"/>
              <a:ext cx="2908598" cy="6580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83"/>
                </a:lnSpc>
              </a:pPr>
              <a:r>
                <a:rPr lang="en-US" sz="1583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Timestamps, geospatial, fare amounts.</a:t>
              </a:r>
              <a:endParaRPr lang="en-US" sz="1583" dirty="0">
                <a:latin typeface="Manrope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719832" y="3778647"/>
              <a:ext cx="3446958" cy="1564779"/>
            </a:xfrm>
            <a:prstGeom prst="roundRect">
              <a:avLst>
                <a:gd name="adj" fmla="val 7792"/>
              </a:avLst>
            </a:prstGeom>
            <a:solidFill>
              <a:srgbClr val="09151A">
                <a:alpha val="95000"/>
              </a:srgbClr>
            </a:solidFill>
            <a:ln w="30480">
              <a:solidFill>
                <a:srgbClr val="194A99"/>
              </a:solidFill>
              <a:prstDash val="solid"/>
            </a:ln>
          </p:spPr>
        </p:sp>
        <p:sp>
          <p:nvSpPr>
            <p:cNvPr id="16" name="Shape 14"/>
            <p:cNvSpPr/>
            <p:nvPr/>
          </p:nvSpPr>
          <p:spPr>
            <a:xfrm>
              <a:off x="694432" y="3778647"/>
              <a:ext cx="101600" cy="1564779"/>
            </a:xfrm>
            <a:prstGeom prst="roundRect">
              <a:avLst>
                <a:gd name="adj" fmla="val 85031"/>
              </a:avLst>
            </a:prstGeom>
            <a:solidFill>
              <a:srgbClr val="609DFF"/>
            </a:solidFill>
            <a:ln/>
          </p:spPr>
        </p:sp>
        <p:sp>
          <p:nvSpPr>
            <p:cNvPr id="17" name="Text 15"/>
            <p:cNvSpPr/>
            <p:nvPr/>
          </p:nvSpPr>
          <p:spPr>
            <a:xfrm>
              <a:off x="1027113" y="4009728"/>
              <a:ext cx="2571155" cy="3212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00"/>
                </a:lnSpc>
              </a:pPr>
              <a:r>
                <a:rPr lang="en-US" sz="2000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Veracity</a:t>
              </a:r>
              <a:endParaRPr lang="en-US" sz="2000" dirty="0">
                <a:latin typeface="Manrope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1027113" y="4454327"/>
              <a:ext cx="2908598" cy="6580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83"/>
                </a:lnSpc>
              </a:pPr>
              <a:r>
                <a:rPr lang="en-US" sz="1583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Data inconsistencies requiring cleanup.</a:t>
              </a:r>
              <a:endParaRPr lang="en-US" sz="1583" dirty="0">
                <a:latin typeface="Manrope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4372471" y="3778647"/>
              <a:ext cx="3446958" cy="1564779"/>
            </a:xfrm>
            <a:prstGeom prst="roundRect">
              <a:avLst>
                <a:gd name="adj" fmla="val 7792"/>
              </a:avLst>
            </a:prstGeom>
            <a:solidFill>
              <a:srgbClr val="09151A">
                <a:alpha val="95000"/>
              </a:srgbClr>
            </a:solidFill>
            <a:ln w="30480">
              <a:solidFill>
                <a:srgbClr val="194A99"/>
              </a:solidFill>
              <a:prstDash val="solid"/>
            </a:ln>
          </p:spPr>
        </p:sp>
        <p:sp>
          <p:nvSpPr>
            <p:cNvPr id="20" name="Shape 18"/>
            <p:cNvSpPr/>
            <p:nvPr/>
          </p:nvSpPr>
          <p:spPr>
            <a:xfrm>
              <a:off x="4347071" y="3778647"/>
              <a:ext cx="101600" cy="1564779"/>
            </a:xfrm>
            <a:prstGeom prst="roundRect">
              <a:avLst>
                <a:gd name="adj" fmla="val 85031"/>
              </a:avLst>
            </a:prstGeom>
            <a:solidFill>
              <a:srgbClr val="609DFF"/>
            </a:solidFill>
            <a:ln/>
          </p:spPr>
        </p:sp>
        <p:sp>
          <p:nvSpPr>
            <p:cNvPr id="21" name="Text 19"/>
            <p:cNvSpPr/>
            <p:nvPr/>
          </p:nvSpPr>
          <p:spPr>
            <a:xfrm>
              <a:off x="4679752" y="4009728"/>
              <a:ext cx="2571155" cy="3212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00"/>
                </a:lnSpc>
              </a:pPr>
              <a:r>
                <a:rPr lang="en-US" sz="2000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Value</a:t>
              </a:r>
              <a:endParaRPr lang="en-US" sz="2000" dirty="0">
                <a:latin typeface="Manrope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4679752" y="4454327"/>
              <a:ext cx="2908598" cy="6580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83"/>
                </a:lnSpc>
              </a:pPr>
              <a:r>
                <a:rPr lang="en-US" sz="1583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Insights like demand forecasting.</a:t>
              </a:r>
              <a:endParaRPr lang="en-US" sz="1583" dirty="0">
                <a:latin typeface="Manrope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719832" y="5574805"/>
              <a:ext cx="10752336" cy="3290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83"/>
                </a:lnSpc>
              </a:pPr>
              <a:r>
                <a:rPr lang="en-US" sz="1583" dirty="0">
                  <a:solidFill>
                    <a:srgbClr val="E2E6E9"/>
                  </a:solidFill>
                  <a:latin typeface="Manrope" charset="0"/>
                  <a:ea typeface="Merriweather" pitchFamily="34" charset="-122"/>
                  <a:cs typeface="Merriweather" pitchFamily="34" charset="-120"/>
                </a:rPr>
                <a:t>CityFlow addresses these challenges, enabling scalable and reliable analytics in urban mobility contexts.</a:t>
              </a:r>
              <a:endParaRPr lang="en-US" sz="1583" dirty="0">
                <a:latin typeface="Manrope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1DE4AB-8C12-389B-E797-33FA7E7B2B52}"/>
                </a:ext>
              </a:extLst>
            </p:cNvPr>
            <p:cNvSpPr/>
            <p:nvPr/>
          </p:nvSpPr>
          <p:spPr>
            <a:xfrm>
              <a:off x="10539663" y="6288505"/>
              <a:ext cx="1652337" cy="569495"/>
            </a:xfrm>
            <a:prstGeom prst="rect">
              <a:avLst/>
            </a:prstGeom>
            <a:solidFill>
              <a:srgbClr val="0915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42A58A0-171F-AA96-BBEE-2211D03C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884" y="1"/>
            <a:ext cx="4235116" cy="6858000"/>
          </a:xfrm>
          <a:prstGeom prst="rect">
            <a:avLst/>
          </a:prstGeom>
        </p:spPr>
      </p:pic>
      <p:sp>
        <p:nvSpPr>
          <p:cNvPr id="3" name="Text 5">
            <a:extLst>
              <a:ext uri="{FF2B5EF4-FFF2-40B4-BE49-F238E27FC236}">
                <a16:creationId xmlns:a16="http://schemas.microsoft.com/office/drawing/2014/main" id="{980B6307-8D7E-7904-A6FE-C25991D7DB65}"/>
              </a:ext>
            </a:extLst>
          </p:cNvPr>
          <p:cNvSpPr/>
          <p:nvPr/>
        </p:nvSpPr>
        <p:spPr>
          <a:xfrm>
            <a:off x="8133347" y="6224337"/>
            <a:ext cx="5897354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  <a:ea typeface="Inter" pitchFamily="34" charset="-122"/>
                <a:cs typeface="Inter" pitchFamily="34" charset="-120"/>
              </a:rPr>
              <a:t>A visual representation of taxi pickup density across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  <a:ea typeface="Inter" pitchFamily="34" charset="-122"/>
                <a:cs typeface="Inter" pitchFamily="34" charset="-120"/>
              </a:rPr>
              <a:t>NYC, highlighting key areas of activity.</a:t>
            </a:r>
            <a:endParaRPr lang="en-US" sz="1250" dirty="0">
              <a:solidFill>
                <a:schemeClr val="accent1">
                  <a:lumMod val="40000"/>
                  <a:lumOff val="60000"/>
                </a:schemeClr>
              </a:solidFill>
              <a:latin typeface="Manrop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B40F-515C-C9E4-BB79-D24DC7A2D726}"/>
              </a:ext>
            </a:extLst>
          </p:cNvPr>
          <p:cNvSpPr/>
          <p:nvPr/>
        </p:nvSpPr>
        <p:spPr>
          <a:xfrm>
            <a:off x="0" y="0"/>
            <a:ext cx="7956884" cy="6858000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11487105-2E39-9247-9881-9A8497182E9B}"/>
              </a:ext>
            </a:extLst>
          </p:cNvPr>
          <p:cNvSpPr/>
          <p:nvPr/>
        </p:nvSpPr>
        <p:spPr>
          <a:xfrm>
            <a:off x="396835" y="752505"/>
            <a:ext cx="6107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NYC TLC Dataset</a:t>
            </a:r>
            <a:endParaRPr lang="en-US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74FE57-7A99-6CE6-B7E7-A04E4A9D0B11}"/>
              </a:ext>
            </a:extLst>
          </p:cNvPr>
          <p:cNvSpPr txBox="1"/>
          <p:nvPr/>
        </p:nvSpPr>
        <p:spPr>
          <a:xfrm>
            <a:off x="396835" y="1859339"/>
            <a:ext cx="72071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E2E6E9"/>
                </a:solidFill>
                <a:latin typeface="Manrope" charset="0"/>
                <a:ea typeface="Merriweather" pitchFamily="34" charset="-122"/>
                <a:cs typeface="Merriweather" pitchFamily="34" charset="-120"/>
              </a:rPr>
              <a:t>The NYC TLC dataset contains detailed yellow taxi trip records spanning over a decade, with ~60 million rows and 20+ million trips monthly. Each record includes timestamps, GPS coordinates, trip distances, passenger counts, and fare attributes.</a:t>
            </a:r>
          </a:p>
          <a:p>
            <a:pPr algn="just"/>
            <a:endParaRPr lang="en-US" dirty="0">
              <a:solidFill>
                <a:srgbClr val="E2E6E9"/>
              </a:solidFill>
              <a:latin typeface="Manrope" charset="0"/>
              <a:ea typeface="Merriweather" pitchFamily="34" charset="-122"/>
              <a:cs typeface="Merriweather" pitchFamily="34" charset="-120"/>
            </a:endParaRPr>
          </a:p>
          <a:p>
            <a:pPr algn="just"/>
            <a:endParaRPr lang="en-US" dirty="0">
              <a:solidFill>
                <a:srgbClr val="E2E6E9"/>
              </a:solidFill>
              <a:latin typeface="Manrop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E6E9"/>
                </a:solidFill>
                <a:latin typeface="Manrope" charset="0"/>
              </a:rPr>
              <a:t>Massive scale and real-time generation</a:t>
            </a:r>
          </a:p>
          <a:p>
            <a:pPr algn="just"/>
            <a:endParaRPr lang="en-US" dirty="0">
              <a:solidFill>
                <a:srgbClr val="E2E6E9"/>
              </a:solidFill>
              <a:latin typeface="Manrop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E6E9"/>
                </a:solidFill>
                <a:latin typeface="Manrope" charset="0"/>
              </a:rPr>
              <a:t>Heterogeneous structure ideal for big data experimentation</a:t>
            </a:r>
          </a:p>
          <a:p>
            <a:pPr algn="just"/>
            <a:endParaRPr lang="en-US" dirty="0">
              <a:solidFill>
                <a:srgbClr val="E2E6E9"/>
              </a:solidFill>
              <a:latin typeface="Manrop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E6E9"/>
                </a:solidFill>
                <a:latin typeface="Manrope" charset="0"/>
              </a:rPr>
              <a:t>Preprocessing addressed missing values and outliers</a:t>
            </a:r>
            <a:endParaRPr lang="en-US" dirty="0">
              <a:latin typeface="Manro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0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8EA6C4-B387-0E41-4F63-B27840FDA4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985175-41A8-466D-66F9-4B6C60353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1107609"/>
            <a:ext cx="5574232" cy="522972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ED5D675-CA0C-55CD-57B4-DC67D2D6CCA2}"/>
              </a:ext>
            </a:extLst>
          </p:cNvPr>
          <p:cNvSpPr/>
          <p:nvPr/>
        </p:nvSpPr>
        <p:spPr>
          <a:xfrm>
            <a:off x="297180" y="520665"/>
            <a:ext cx="6107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Architecture</a:t>
            </a:r>
            <a:endParaRPr lang="en-US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8F388-8CE4-B12C-328A-EFFB1A981162}"/>
              </a:ext>
            </a:extLst>
          </p:cNvPr>
          <p:cNvSpPr txBox="1"/>
          <p:nvPr/>
        </p:nvSpPr>
        <p:spPr>
          <a:xfrm>
            <a:off x="6132296" y="1598813"/>
            <a:ext cx="579882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anose="00000500000000000000" pitchFamily="2" charset="0"/>
              </a:rPr>
              <a:t>Distributed Big Data Architecture</a:t>
            </a:r>
          </a:p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Storage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: Hadoop HDFS for reliable, scalable data  storage</a:t>
            </a:r>
          </a:p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Resource Management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: YARN for efficient resource allocation</a:t>
            </a:r>
          </a:p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Processing Engine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: Apache Spark as the core engine</a:t>
            </a:r>
          </a:p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Workload Support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: Handles batch, iterative, and analytical tasks</a:t>
            </a:r>
          </a:p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Performance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: In-memory computations for faster execution</a:t>
            </a:r>
          </a:p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Machine Learning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: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PySpark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MLlib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 integration for predictive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modeling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 &amp; clustering</a:t>
            </a:r>
          </a:p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Scalability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: End-to-end pipeline for large-scale data analytics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30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0C55AC-74C6-E657-6C8B-52D80AF98C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FAA5A505-2388-5947-6F95-38FCF6A53085}"/>
              </a:ext>
            </a:extLst>
          </p:cNvPr>
          <p:cNvSpPr/>
          <p:nvPr/>
        </p:nvSpPr>
        <p:spPr>
          <a:xfrm>
            <a:off x="396835" y="785826"/>
            <a:ext cx="5562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</a:t>
            </a:r>
            <a:endParaRPr lang="en-US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7D9D3E6-F903-9FD1-1908-CA3EF84725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6835" y="1140156"/>
            <a:ext cx="5040000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AC3F5-A412-DAEC-0CE3-E3E78D8BFA3C}"/>
              </a:ext>
            </a:extLst>
          </p:cNvPr>
          <p:cNvSpPr txBox="1"/>
          <p:nvPr/>
        </p:nvSpPr>
        <p:spPr>
          <a:xfrm>
            <a:off x="6096000" y="1140156"/>
            <a:ext cx="553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anose="00000500000000000000" pitchFamily="2" charset="0"/>
              </a:rPr>
              <a:t>Hadoop &amp; HDFS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0FFA1-FAB3-0318-B17E-4844CABA5416}"/>
              </a:ext>
            </a:extLst>
          </p:cNvPr>
          <p:cNvSpPr txBox="1"/>
          <p:nvPr/>
        </p:nvSpPr>
        <p:spPr>
          <a:xfrm>
            <a:off x="6096000" y="1601821"/>
            <a:ext cx="553874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Backbone of the distributed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HDFS (Hadoop Distributed File System):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Scalable &amp; fault-tolerant storage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Replicates data across nodes to ensure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Efficient storage and access for the NYC TLC dataset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Manrope" charset="0"/>
            </a:endParaRPr>
          </a:p>
          <a:p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Integration with Spark &amp;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MLlib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:</a:t>
            </a:r>
          </a:p>
          <a:p>
            <a:endParaRPr lang="en-US" sz="2000" b="1" dirty="0">
              <a:solidFill>
                <a:schemeClr val="accent1">
                  <a:lumMod val="40000"/>
                  <a:lumOff val="60000"/>
                </a:schemeClr>
              </a:solidFill>
              <a:latin typeface="Manrop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Provides the foundation for Spark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Supplies data for machine learning model training and evaluation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  <a:latin typeface="Manro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552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95BD5-0481-A5B1-F8DB-E6FC292A2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EEDB0A-3A68-58BB-58DA-6301BFE2D2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34A1332-81B0-C900-4E47-8433FCEE3772}"/>
              </a:ext>
            </a:extLst>
          </p:cNvPr>
          <p:cNvSpPr/>
          <p:nvPr/>
        </p:nvSpPr>
        <p:spPr>
          <a:xfrm>
            <a:off x="420929" y="668937"/>
            <a:ext cx="5562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</a:t>
            </a:r>
            <a:endParaRPr lang="en-US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F6A1004F-251F-2A2C-AB6F-D070498711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31071" y="909000"/>
            <a:ext cx="5040000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51A1F-C7B7-8399-4D57-3C6C2648332E}"/>
              </a:ext>
            </a:extLst>
          </p:cNvPr>
          <p:cNvSpPr txBox="1"/>
          <p:nvPr/>
        </p:nvSpPr>
        <p:spPr>
          <a:xfrm>
            <a:off x="420929" y="1236409"/>
            <a:ext cx="553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anose="00000500000000000000" pitchFamily="2" charset="0"/>
              </a:rPr>
              <a:t>Apache Spark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A2272-899D-A737-93AB-CDFDEF6F0933}"/>
              </a:ext>
            </a:extLst>
          </p:cNvPr>
          <p:cNvSpPr txBox="1"/>
          <p:nvPr/>
        </p:nvSpPr>
        <p:spPr>
          <a:xfrm>
            <a:off x="420929" y="1698074"/>
            <a:ext cx="5538744" cy="420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Central processing framework in the pipeline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In-memory computation → faster than MapReduce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Spark SQL: Structured queries on taxi records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DataFrames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: Easy preprocessing (filtering, aggregation, feature extraction)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Efficiently supports batch, streaming, and iterative tasks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Provides foundation for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MLlib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 machine learning workflows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  <a:latin typeface="Manro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7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C0D87-CE6D-1339-4BF1-075B32E0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55B134-4AFE-AC17-2807-2D219C6CAE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B6D060BC-2527-26B4-3ECB-6CCA8A2861AA}"/>
              </a:ext>
            </a:extLst>
          </p:cNvPr>
          <p:cNvSpPr/>
          <p:nvPr/>
        </p:nvSpPr>
        <p:spPr>
          <a:xfrm>
            <a:off x="396835" y="609362"/>
            <a:ext cx="5562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</a:t>
            </a:r>
            <a:endParaRPr lang="en-US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069A848-09E7-62FA-A066-E57352C0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6835" y="963692"/>
            <a:ext cx="5040000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805BC-7243-5281-CA4C-727E984C6748}"/>
              </a:ext>
            </a:extLst>
          </p:cNvPr>
          <p:cNvSpPr txBox="1"/>
          <p:nvPr/>
        </p:nvSpPr>
        <p:spPr>
          <a:xfrm>
            <a:off x="6096000" y="1140156"/>
            <a:ext cx="553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Prata" panose="00000500000000000000" pitchFamily="2" charset="0"/>
              </a:rPr>
              <a:t>PySpark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anose="00000500000000000000" pitchFamily="2" charset="0"/>
              </a:rPr>
              <a:t>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Prata" panose="00000500000000000000" pitchFamily="2" charset="0"/>
              </a:rPr>
              <a:t>MLlib</a:t>
            </a:r>
            <a:endParaRPr lang="en-IN" sz="2400" dirty="0">
              <a:solidFill>
                <a:schemeClr val="accent1">
                  <a:lumMod val="40000"/>
                  <a:lumOff val="60000"/>
                </a:schemeClr>
              </a:solidFill>
              <a:latin typeface="Prata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1C29E-7723-47FC-CDA5-F9392529C449}"/>
              </a:ext>
            </a:extLst>
          </p:cNvPr>
          <p:cNvSpPr txBox="1"/>
          <p:nvPr/>
        </p:nvSpPr>
        <p:spPr>
          <a:xfrm>
            <a:off x="6096000" y="1601821"/>
            <a:ext cx="55387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Spark’s Machine Learning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  <a:latin typeface="Manrop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Scalable algorithms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  <a:latin typeface="Manrop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Used for predictive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modeling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Trip demand forecasting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Fare 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  <a:latin typeface="Manrop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Evaluated with metrics like Accuracy and RMSE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Tight Spark integration → high performance &amp; flexibility</a:t>
            </a:r>
          </a:p>
        </p:txBody>
      </p:sp>
    </p:spTree>
    <p:extLst>
      <p:ext uri="{BB962C8B-B14F-4D97-AF65-F5344CB8AC3E}">
        <p14:creationId xmlns:p14="http://schemas.microsoft.com/office/powerpoint/2010/main" val="331410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0EF9-278A-3110-7F76-6A8C646DC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05B666-F002-46A5-53E3-C124F7C0F1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9A2D9C2-BF4A-16E0-8C6B-221239EF73E8}"/>
              </a:ext>
            </a:extLst>
          </p:cNvPr>
          <p:cNvSpPr/>
          <p:nvPr/>
        </p:nvSpPr>
        <p:spPr>
          <a:xfrm>
            <a:off x="412877" y="640280"/>
            <a:ext cx="5562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</a:t>
            </a:r>
            <a:endParaRPr lang="en-US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F4B47-E856-3691-FCDF-F68BB7D90C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05" y="994610"/>
            <a:ext cx="5040000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E2785-DC90-36D8-FD7F-B79F03CDE2CF}"/>
              </a:ext>
            </a:extLst>
          </p:cNvPr>
          <p:cNvSpPr txBox="1"/>
          <p:nvPr/>
        </p:nvSpPr>
        <p:spPr>
          <a:xfrm>
            <a:off x="557256" y="1412872"/>
            <a:ext cx="5538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ta" panose="00000500000000000000" pitchFamily="2" charset="0"/>
              </a:rPr>
              <a:t>YARN (Yet Another Resource Manager)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591E4-A98A-A31D-3A30-97D83433F32E}"/>
              </a:ext>
            </a:extLst>
          </p:cNvPr>
          <p:cNvSpPr txBox="1"/>
          <p:nvPr/>
        </p:nvSpPr>
        <p:spPr>
          <a:xfrm>
            <a:off x="557256" y="1874537"/>
            <a:ext cx="5538744" cy="3788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Core resource manager in the Hadoop ecosystem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Handles resource allocation across cluster nodes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Manages job scheduling for optimal utilization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Ensures multi-user and multi-application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Manrope" charset="0"/>
              </a:rPr>
              <a:t>Acts as the link between HDFS storage and Spark processing</a:t>
            </a:r>
          </a:p>
        </p:txBody>
      </p:sp>
    </p:spTree>
    <p:extLst>
      <p:ext uri="{BB962C8B-B14F-4D97-AF65-F5344CB8AC3E}">
        <p14:creationId xmlns:p14="http://schemas.microsoft.com/office/powerpoint/2010/main" val="4288382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862</Words>
  <Application>Microsoft Office PowerPoint</Application>
  <PresentationFormat>Widescreen</PresentationFormat>
  <Paragraphs>158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Inter</vt:lpstr>
      <vt:lpstr>Inter Bold</vt:lpstr>
      <vt:lpstr>Manrope</vt:lpstr>
      <vt:lpstr>Merriweather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Bishnu prasad Kar</dc:creator>
  <cp:lastModifiedBy>Bishnu prasad Kar</cp:lastModifiedBy>
  <cp:revision>5</cp:revision>
  <dcterms:created xsi:type="dcterms:W3CDTF">2025-09-12T11:53:50Z</dcterms:created>
  <dcterms:modified xsi:type="dcterms:W3CDTF">2025-09-13T02:31:36Z</dcterms:modified>
</cp:coreProperties>
</file>